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4" r:id="rId1"/>
  </p:sldMasterIdLst>
  <p:notesMasterIdLst>
    <p:notesMasterId r:id="rId34"/>
  </p:notesMasterIdLst>
  <p:sldIdLst>
    <p:sldId id="256" r:id="rId2"/>
    <p:sldId id="257" r:id="rId3"/>
    <p:sldId id="258" r:id="rId4"/>
    <p:sldId id="259" r:id="rId5"/>
    <p:sldId id="285" r:id="rId6"/>
    <p:sldId id="261" r:id="rId7"/>
    <p:sldId id="262" r:id="rId8"/>
    <p:sldId id="284" r:id="rId9"/>
    <p:sldId id="286" r:id="rId10"/>
    <p:sldId id="263" r:id="rId11"/>
    <p:sldId id="264" r:id="rId12"/>
    <p:sldId id="265" r:id="rId13"/>
    <p:sldId id="266" r:id="rId14"/>
    <p:sldId id="267" r:id="rId15"/>
    <p:sldId id="287" r:id="rId16"/>
    <p:sldId id="268" r:id="rId17"/>
    <p:sldId id="271" r:id="rId18"/>
    <p:sldId id="269" r:id="rId19"/>
    <p:sldId id="270" r:id="rId20"/>
    <p:sldId id="280" r:id="rId21"/>
    <p:sldId id="272" r:id="rId22"/>
    <p:sldId id="273" r:id="rId23"/>
    <p:sldId id="274" r:id="rId24"/>
    <p:sldId id="275" r:id="rId25"/>
    <p:sldId id="276" r:id="rId26"/>
    <p:sldId id="277" r:id="rId27"/>
    <p:sldId id="278" r:id="rId28"/>
    <p:sldId id="279" r:id="rId29"/>
    <p:sldId id="281" r:id="rId30"/>
    <p:sldId id="282" r:id="rId31"/>
    <p:sldId id="283"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3"/>
    <p:restoredTop sz="94685"/>
  </p:normalViewPr>
  <p:slideViewPr>
    <p:cSldViewPr snapToGrid="0">
      <p:cViewPr varScale="1">
        <p:scale>
          <a:sx n="195" d="100"/>
          <a:sy n="195" d="100"/>
        </p:scale>
        <p:origin x="2416"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imes New Roman" panose="02020603050405020304" pitchFamily="18" charset="0"/>
              </a:defRPr>
            </a:lvl1pPr>
          </a:lstStyle>
          <a:p>
            <a:fld id="{799B4B5D-D08A-3E4C-8243-A1B5D528658B}" type="datetimeFigureOut">
              <a:rPr lang="en-US" smtClean="0"/>
              <a:pPr/>
              <a:t>9/18/24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imes New Roman" panose="02020603050405020304" pitchFamily="18" charset="0"/>
              </a:defRPr>
            </a:lvl1pPr>
          </a:lstStyle>
          <a:p>
            <a:fld id="{528C6042-FF99-2C49-941D-46D27C1D8C07}" type="slidenum">
              <a:rPr lang="en-US" smtClean="0"/>
              <a:pPr/>
              <a:t>‹#›</a:t>
            </a:fld>
            <a:endParaRPr lang="en-US" dirty="0"/>
          </a:p>
        </p:txBody>
      </p:sp>
    </p:spTree>
    <p:extLst>
      <p:ext uri="{BB962C8B-B14F-4D97-AF65-F5344CB8AC3E}">
        <p14:creationId xmlns:p14="http://schemas.microsoft.com/office/powerpoint/2010/main" val="342384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mes New Roman" panose="02020603050405020304" pitchFamily="18" charset="0"/>
        <a:ea typeface="+mn-ea"/>
        <a:cs typeface="+mn-cs"/>
      </a:defRPr>
    </a:lvl1pPr>
    <a:lvl2pPr marL="457200" algn="l" defTabSz="914400" rtl="0" eaLnBrk="1" latinLnBrk="0" hangingPunct="1">
      <a:defRPr sz="1200" b="0" i="0" kern="1200">
        <a:solidFill>
          <a:schemeClr val="tx1"/>
        </a:solidFill>
        <a:latin typeface="Times New Roman" panose="02020603050405020304" pitchFamily="18" charset="0"/>
        <a:ea typeface="+mn-ea"/>
        <a:cs typeface="+mn-cs"/>
      </a:defRPr>
    </a:lvl2pPr>
    <a:lvl3pPr marL="914400" algn="l" defTabSz="914400" rtl="0" eaLnBrk="1" latinLnBrk="0" hangingPunct="1">
      <a:defRPr sz="1200" b="0" i="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b="0" i="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b="0" i="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edlib-fiu.libwizard.com/id/6bb52f8e728eda7d2ad92804900ad5b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8C6042-FF99-2C49-941D-46D27C1D8C07}" type="slidenum">
              <a:rPr lang="en-US" smtClean="0"/>
              <a:pPr/>
              <a:t>3</a:t>
            </a:fld>
            <a:endParaRPr lang="en-US" dirty="0"/>
          </a:p>
        </p:txBody>
      </p:sp>
    </p:spTree>
    <p:extLst>
      <p:ext uri="{BB962C8B-B14F-4D97-AF65-F5344CB8AC3E}">
        <p14:creationId xmlns:p14="http://schemas.microsoft.com/office/powerpoint/2010/main" val="4050129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C6042-FF99-2C49-941D-46D27C1D8C07}" type="slidenum">
              <a:rPr lang="en-US" smtClean="0"/>
              <a:t>25</a:t>
            </a:fld>
            <a:endParaRPr lang="en-US"/>
          </a:p>
        </p:txBody>
      </p:sp>
    </p:spTree>
    <p:extLst>
      <p:ext uri="{BB962C8B-B14F-4D97-AF65-F5344CB8AC3E}">
        <p14:creationId xmlns:p14="http://schemas.microsoft.com/office/powerpoint/2010/main" val="3209976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C6042-FF99-2C49-941D-46D27C1D8C07}" type="slidenum">
              <a:rPr lang="en-US" smtClean="0"/>
              <a:pPr/>
              <a:t>31</a:t>
            </a:fld>
            <a:endParaRPr lang="en-US" dirty="0"/>
          </a:p>
        </p:txBody>
      </p:sp>
    </p:spTree>
    <p:extLst>
      <p:ext uri="{BB962C8B-B14F-4D97-AF65-F5344CB8AC3E}">
        <p14:creationId xmlns:p14="http://schemas.microsoft.com/office/powerpoint/2010/main" val="202477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ownership of your process.  If 30 minutes, 4 days a week on your project isn’t working; try a whole day.  If you’re too interrupted at home, move to the coffee shop or library.   And being social about your writing, brings in both accountability—which you all have with me.  And confirms to yourself your identity as a writer, as an author.  And as I tell everyone, if your job requires you to publish, you are a professional writer.</a:t>
            </a:r>
          </a:p>
        </p:txBody>
      </p:sp>
      <p:sp>
        <p:nvSpPr>
          <p:cNvPr id="4" name="Slide Number Placeholder 3"/>
          <p:cNvSpPr>
            <a:spLocks noGrp="1"/>
          </p:cNvSpPr>
          <p:nvPr>
            <p:ph type="sldNum" sz="quarter" idx="5"/>
          </p:nvPr>
        </p:nvSpPr>
        <p:spPr/>
        <p:txBody>
          <a:bodyPr/>
          <a:lstStyle/>
          <a:p>
            <a:fld id="{528C6042-FF99-2C49-941D-46D27C1D8C07}" type="slidenum">
              <a:rPr lang="en-US" smtClean="0"/>
              <a:t>7</a:t>
            </a:fld>
            <a:endParaRPr lang="en-US"/>
          </a:p>
        </p:txBody>
      </p:sp>
    </p:spTree>
    <p:extLst>
      <p:ext uri="{BB962C8B-B14F-4D97-AF65-F5344CB8AC3E}">
        <p14:creationId xmlns:p14="http://schemas.microsoft.com/office/powerpoint/2010/main" val="26312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pleasant human experience: we don’t become averse to writing, which contributes procrastination</a:t>
            </a:r>
            <a:endParaRPr lang="en-US" dirty="0"/>
          </a:p>
        </p:txBody>
      </p:sp>
      <p:sp>
        <p:nvSpPr>
          <p:cNvPr id="4" name="Slide Number Placeholder 3"/>
          <p:cNvSpPr>
            <a:spLocks noGrp="1"/>
          </p:cNvSpPr>
          <p:nvPr>
            <p:ph type="sldNum" sz="quarter" idx="5"/>
          </p:nvPr>
        </p:nvSpPr>
        <p:spPr/>
        <p:txBody>
          <a:bodyPr/>
          <a:lstStyle/>
          <a:p>
            <a:fld id="{528C6042-FF99-2C49-941D-46D27C1D8C07}" type="slidenum">
              <a:rPr lang="en-US" smtClean="0"/>
              <a:pPr/>
              <a:t>11</a:t>
            </a:fld>
            <a:endParaRPr lang="en-US" dirty="0"/>
          </a:p>
        </p:txBody>
      </p:sp>
    </p:spTree>
    <p:extLst>
      <p:ext uri="{BB962C8B-B14F-4D97-AF65-F5344CB8AC3E}">
        <p14:creationId xmlns:p14="http://schemas.microsoft.com/office/powerpoint/2010/main" val="421350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C6042-FF99-2C49-941D-46D27C1D8C07}" type="slidenum">
              <a:rPr lang="en-US" smtClean="0"/>
              <a:t>12</a:t>
            </a:fld>
            <a:endParaRPr lang="en-US"/>
          </a:p>
        </p:txBody>
      </p:sp>
    </p:spTree>
    <p:extLst>
      <p:ext uri="{BB962C8B-B14F-4D97-AF65-F5344CB8AC3E}">
        <p14:creationId xmlns:p14="http://schemas.microsoft.com/office/powerpoint/2010/main" val="45326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all familiar with </a:t>
            </a:r>
            <a:r>
              <a:rPr lang="en-US" dirty="0" err="1"/>
              <a:t>IMRaD</a:t>
            </a:r>
            <a:r>
              <a:rPr lang="en-US" dirty="0"/>
              <a:t> but it may be clearer to think of 3 basic sections</a:t>
            </a:r>
          </a:p>
        </p:txBody>
      </p:sp>
      <p:sp>
        <p:nvSpPr>
          <p:cNvPr id="4" name="Slide Number Placeholder 3"/>
          <p:cNvSpPr>
            <a:spLocks noGrp="1"/>
          </p:cNvSpPr>
          <p:nvPr>
            <p:ph type="sldNum" sz="quarter" idx="5"/>
          </p:nvPr>
        </p:nvSpPr>
        <p:spPr/>
        <p:txBody>
          <a:bodyPr/>
          <a:lstStyle/>
          <a:p>
            <a:fld id="{528C6042-FF99-2C49-941D-46D27C1D8C07}" type="slidenum">
              <a:rPr lang="en-US" smtClean="0"/>
              <a:pPr/>
              <a:t>14</a:t>
            </a:fld>
            <a:endParaRPr lang="en-US" dirty="0"/>
          </a:p>
        </p:txBody>
      </p:sp>
    </p:spTree>
    <p:extLst>
      <p:ext uri="{BB962C8B-B14F-4D97-AF65-F5344CB8AC3E}">
        <p14:creationId xmlns:p14="http://schemas.microsoft.com/office/powerpoint/2010/main" val="2110173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allows you to get clarity about the heart of the study first.  Then you can you can think productively about how to frame and interpret it, which both involve putting it in context of other literature.  A later presentation will be about Discussion sections.  But I’d like to turn now to framing it.</a:t>
            </a:r>
          </a:p>
        </p:txBody>
      </p:sp>
      <p:sp>
        <p:nvSpPr>
          <p:cNvPr id="4" name="Slide Number Placeholder 3"/>
          <p:cNvSpPr>
            <a:spLocks noGrp="1"/>
          </p:cNvSpPr>
          <p:nvPr>
            <p:ph type="sldNum" sz="quarter" idx="5"/>
          </p:nvPr>
        </p:nvSpPr>
        <p:spPr/>
        <p:txBody>
          <a:bodyPr/>
          <a:lstStyle/>
          <a:p>
            <a:fld id="{528C6042-FF99-2C49-941D-46D27C1D8C07}" type="slidenum">
              <a:rPr lang="en-US" smtClean="0"/>
              <a:pPr/>
              <a:t>15</a:t>
            </a:fld>
            <a:endParaRPr lang="en-US" dirty="0"/>
          </a:p>
        </p:txBody>
      </p:sp>
    </p:spTree>
    <p:extLst>
      <p:ext uri="{BB962C8B-B14F-4D97-AF65-F5344CB8AC3E}">
        <p14:creationId xmlns:p14="http://schemas.microsoft.com/office/powerpoint/2010/main" val="91775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Visit. </a:t>
            </a:r>
            <a:r>
              <a:rPr lang="en-US" sz="1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https://medlib-fiu.libwizard.com/id/6bb52f8e728eda7d2ad92804900ad5b8</a:t>
            </a:r>
            <a:endParaRPr lang="en-US" sz="1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28C6042-FF99-2C49-941D-46D27C1D8C07}" type="slidenum">
              <a:rPr lang="en-US" smtClean="0"/>
              <a:t>16</a:t>
            </a:fld>
            <a:endParaRPr lang="en-US"/>
          </a:p>
        </p:txBody>
      </p:sp>
    </p:spTree>
    <p:extLst>
      <p:ext uri="{BB962C8B-B14F-4D97-AF65-F5344CB8AC3E}">
        <p14:creationId xmlns:p14="http://schemas.microsoft.com/office/powerpoint/2010/main" val="1897292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function I mean, what are  the effects of particular points and the references that go with them on the reader</a:t>
            </a:r>
          </a:p>
        </p:txBody>
      </p:sp>
      <p:sp>
        <p:nvSpPr>
          <p:cNvPr id="4" name="Slide Number Placeholder 3"/>
          <p:cNvSpPr>
            <a:spLocks noGrp="1"/>
          </p:cNvSpPr>
          <p:nvPr>
            <p:ph type="sldNum" sz="quarter" idx="5"/>
          </p:nvPr>
        </p:nvSpPr>
        <p:spPr/>
        <p:txBody>
          <a:bodyPr/>
          <a:lstStyle/>
          <a:p>
            <a:fld id="{528C6042-FF99-2C49-941D-46D27C1D8C07}" type="slidenum">
              <a:rPr lang="en-US" smtClean="0"/>
              <a:t>18</a:t>
            </a:fld>
            <a:endParaRPr lang="en-US"/>
          </a:p>
        </p:txBody>
      </p:sp>
    </p:spTree>
    <p:extLst>
      <p:ext uri="{BB962C8B-B14F-4D97-AF65-F5344CB8AC3E}">
        <p14:creationId xmlns:p14="http://schemas.microsoft.com/office/powerpoint/2010/main" val="3088973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Unpack that warrant metaphor.  Creating a “warrant” means 1 and 2 “justify” the article’s existence.  So, describing the topic and the problem with it (and then putting all that in context) should provide the justification or logical rationale for the article.  </a:t>
            </a:r>
            <a:br>
              <a:rPr lang="en-US" dirty="0"/>
            </a:br>
            <a:r>
              <a:rPr lang="en-US" dirty="0"/>
              <a:t>Other literature you find may well be pertinent to the discussion section, where we interpret the significance of the study.  But  on the front end, all we are thinking about is the framing.   Let’s look at an actual example of an introduction.  </a:t>
            </a:r>
          </a:p>
        </p:txBody>
      </p:sp>
      <p:sp>
        <p:nvSpPr>
          <p:cNvPr id="4" name="Slide Number Placeholder 3"/>
          <p:cNvSpPr>
            <a:spLocks noGrp="1"/>
          </p:cNvSpPr>
          <p:nvPr>
            <p:ph type="sldNum" sz="quarter" idx="5"/>
          </p:nvPr>
        </p:nvSpPr>
        <p:spPr/>
        <p:txBody>
          <a:bodyPr/>
          <a:lstStyle/>
          <a:p>
            <a:fld id="{528C6042-FF99-2C49-941D-46D27C1D8C07}" type="slidenum">
              <a:rPr lang="en-US" smtClean="0"/>
              <a:t>19</a:t>
            </a:fld>
            <a:endParaRPr lang="en-US"/>
          </a:p>
        </p:txBody>
      </p:sp>
    </p:spTree>
    <p:extLst>
      <p:ext uri="{BB962C8B-B14F-4D97-AF65-F5344CB8AC3E}">
        <p14:creationId xmlns:p14="http://schemas.microsoft.com/office/powerpoint/2010/main" val="220815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215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900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6621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8037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0642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054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4085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8986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79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523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996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396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448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998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27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093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9/18/24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619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9/18/24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2128020"/>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dicine.fiu.edu/resources/medical-libra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care-statement.org/checklist" TargetMode="External"/><Relationship Id="rId4" Type="http://schemas.openxmlformats.org/officeDocument/2006/relationships/hyperlink" Target="https://medlib-fiu.libwizard.com/id/6bb52f8e728eda7d2ad92804900ad5b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ytimes.com/2024/01/05/opinion/ezra-klein-podcast-gloria-mark.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0FD7-9D0E-E9ED-D145-03580A19BB2D}"/>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First Things First</a:t>
            </a:r>
          </a:p>
        </p:txBody>
      </p:sp>
      <p:sp>
        <p:nvSpPr>
          <p:cNvPr id="3" name="Subtitle 2">
            <a:extLst>
              <a:ext uri="{FF2B5EF4-FFF2-40B4-BE49-F238E27FC236}">
                <a16:creationId xmlns:a16="http://schemas.microsoft.com/office/drawing/2014/main" id="{6DCD6DDC-76F7-0F64-55B3-7EE0714FAE42}"/>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Research Highlights on Writing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Decoding Introductions</a:t>
            </a:r>
          </a:p>
        </p:txBody>
      </p:sp>
    </p:spTree>
    <p:extLst>
      <p:ext uri="{BB962C8B-B14F-4D97-AF65-F5344CB8AC3E}">
        <p14:creationId xmlns:p14="http://schemas.microsoft.com/office/powerpoint/2010/main" val="4015354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7C06-D82F-6D67-71F1-1D3AA26FE1E1}"/>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Finding  A  Rhythm  That  Works for  you</a:t>
            </a:r>
          </a:p>
        </p:txBody>
      </p:sp>
      <p:sp>
        <p:nvSpPr>
          <p:cNvPr id="3" name="Content Placeholder 2">
            <a:extLst>
              <a:ext uri="{FF2B5EF4-FFF2-40B4-BE49-F238E27FC236}">
                <a16:creationId xmlns:a16="http://schemas.microsoft.com/office/drawing/2014/main" id="{8369E6DC-E399-8BC1-EB5D-B99DF456030F}"/>
              </a:ext>
            </a:extLst>
          </p:cNvPr>
          <p:cNvSpPr>
            <a:spLocks noGrp="1"/>
          </p:cNvSpPr>
          <p:nvPr>
            <p:ph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Brief but frequent Writing sessions</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(Example) Tues, Thurs, Fri mornings</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7:30 to 8:30 every week</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Or Write All Day, two days a month</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(Example) maybe every other Saturday</a:t>
            </a:r>
          </a:p>
        </p:txBody>
      </p:sp>
    </p:spTree>
    <p:extLst>
      <p:ext uri="{BB962C8B-B14F-4D97-AF65-F5344CB8AC3E}">
        <p14:creationId xmlns:p14="http://schemas.microsoft.com/office/powerpoint/2010/main" val="249288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4C17-3660-3F73-26BF-EE5D4016A02C}"/>
              </a:ext>
            </a:extLst>
          </p:cNvPr>
          <p:cNvSpPr>
            <a:spLocks noGrp="1"/>
          </p:cNvSpPr>
          <p:nvPr>
            <p:ph type="title"/>
          </p:nvPr>
        </p:nvSpPr>
        <p:spPr>
          <a:xfrm>
            <a:off x="1143001" y="193964"/>
            <a:ext cx="9905998" cy="1265800"/>
          </a:xfrm>
        </p:spPr>
        <p:txBody>
          <a:bodyPr>
            <a:normAutofit/>
          </a:bodyPr>
          <a:lstStyle/>
          <a:p>
            <a:r>
              <a:rPr lang="en-US" sz="2800" dirty="0">
                <a:latin typeface="Times New Roman" panose="02020603050405020304" pitchFamily="18" charset="0"/>
                <a:cs typeface="Times New Roman" panose="02020603050405020304" pitchFamily="18" charset="0"/>
              </a:rPr>
              <a:t>Day-Long Productive Writing Rhythm</a:t>
            </a:r>
          </a:p>
        </p:txBody>
      </p:sp>
      <p:sp>
        <p:nvSpPr>
          <p:cNvPr id="3" name="Content Placeholder 2">
            <a:extLst>
              <a:ext uri="{FF2B5EF4-FFF2-40B4-BE49-F238E27FC236}">
                <a16:creationId xmlns:a16="http://schemas.microsoft.com/office/drawing/2014/main" id="{0C2D11B0-3423-F9AD-7FF9-8ED6F9B3C158}"/>
              </a:ext>
            </a:extLst>
          </p:cNvPr>
          <p:cNvSpPr>
            <a:spLocks noGrp="1"/>
          </p:cNvSpPr>
          <p:nvPr>
            <p:ph idx="1"/>
          </p:nvPr>
        </p:nvSpPr>
        <p:spPr>
          <a:xfrm>
            <a:off x="922259" y="1378131"/>
            <a:ext cx="9905998" cy="4020105"/>
          </a:xfrm>
        </p:spPr>
        <p:txBody>
          <a:bodyPr>
            <a:normAutofit fontScale="25000" lnSpcReduction="20000"/>
          </a:bodyPr>
          <a:lstStyle/>
          <a:p>
            <a:pPr marL="0" marR="0" indent="0">
              <a:lnSpc>
                <a:spcPct val="115000"/>
              </a:lnSpc>
              <a:spcBef>
                <a:spcPts val="0"/>
              </a:spcBef>
              <a:spcAft>
                <a:spcPts val="800"/>
              </a:spcAft>
              <a:buNone/>
            </a:pP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marR="0" indent="0">
              <a:lnSpc>
                <a:spcPct val="115000"/>
              </a:lnSpc>
              <a:spcBef>
                <a:spcPts val="0"/>
              </a:spcBef>
              <a:spcAft>
                <a:spcPts val="800"/>
              </a:spcAft>
              <a:buNone/>
            </a:pPr>
            <a:b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br>
            <a:b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6400" kern="100" dirty="0">
                <a:effectLst/>
                <a:latin typeface="Times New Roman" panose="02020603050405020304" pitchFamily="18" charset="0"/>
                <a:ea typeface="Aptos" panose="020B0004020202020204" pitchFamily="34" charset="0"/>
                <a:cs typeface="Times New Roman" panose="02020603050405020304" pitchFamily="18" charset="0"/>
              </a:rPr>
              <a:t>article work  9:00—10:30 </a:t>
            </a:r>
            <a:r>
              <a:rPr lang="en-US" sz="6400" i="1" kern="100" dirty="0">
                <a:effectLst/>
                <a:latin typeface="Times New Roman" panose="02020603050405020304" pitchFamily="18" charset="0"/>
                <a:ea typeface="Aptos" panose="020B0004020202020204" pitchFamily="34" charset="0"/>
                <a:cs typeface="Times New Roman" panose="02020603050405020304" pitchFamily="18" charset="0"/>
              </a:rPr>
              <a:t>(Then an Hour Break to shower and do some light activities around the house)</a:t>
            </a:r>
            <a:br>
              <a:rPr lang="en-US" sz="6400" i="1" kern="100" dirty="0">
                <a:effectLst/>
                <a:latin typeface="Times New Roman" panose="02020603050405020304" pitchFamily="18" charset="0"/>
                <a:ea typeface="Aptos" panose="020B0004020202020204" pitchFamily="34" charset="0"/>
                <a:cs typeface="Times New Roman" panose="02020603050405020304" pitchFamily="18" charset="0"/>
              </a:rPr>
            </a:br>
            <a:br>
              <a:rPr lang="en-US" sz="6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6400" kern="100" dirty="0">
                <a:effectLst/>
                <a:latin typeface="Times New Roman" panose="02020603050405020304" pitchFamily="18" charset="0"/>
                <a:ea typeface="Aptos" panose="020B0004020202020204" pitchFamily="34" charset="0"/>
                <a:cs typeface="Times New Roman" panose="02020603050405020304" pitchFamily="18" charset="0"/>
              </a:rPr>
              <a:t>Article work 11:30 to 12:30 </a:t>
            </a:r>
            <a:r>
              <a:rPr lang="en-US" sz="6400" i="1" kern="100" dirty="0">
                <a:effectLst/>
                <a:latin typeface="Times New Roman" panose="02020603050405020304" pitchFamily="18" charset="0"/>
                <a:ea typeface="Aptos" panose="020B0004020202020204" pitchFamily="34" charset="0"/>
                <a:cs typeface="Times New Roman" panose="02020603050405020304" pitchFamily="18" charset="0"/>
              </a:rPr>
              <a:t>(Then an Hour and a half Break for Lunch and email or other communications)</a:t>
            </a:r>
            <a:br>
              <a:rPr lang="en-US" sz="64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6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6400" kern="100" dirty="0">
                <a:effectLst/>
                <a:latin typeface="Times New Roman" panose="02020603050405020304" pitchFamily="18" charset="0"/>
                <a:ea typeface="Aptos" panose="020B0004020202020204" pitchFamily="34" charset="0"/>
                <a:cs typeface="Times New Roman" panose="02020603050405020304" pitchFamily="18" charset="0"/>
              </a:rPr>
              <a:t>Article work 2:00—3:00 </a:t>
            </a:r>
            <a:r>
              <a:rPr lang="en-US" sz="6400" i="1" kern="100" dirty="0">
                <a:effectLst/>
                <a:latin typeface="Times New Roman" panose="02020603050405020304" pitchFamily="18" charset="0"/>
                <a:ea typeface="Aptos" panose="020B0004020202020204" pitchFamily="34" charset="0"/>
                <a:cs typeface="Times New Roman" panose="02020603050405020304" pitchFamily="18" charset="0"/>
              </a:rPr>
              <a:t>(Then an hour and a half break to walk, cycle, shop, or garden -Notice, not screen activities)</a:t>
            </a:r>
            <a:br>
              <a:rPr lang="en-US" sz="6400" i="1"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6400" i="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6400" kern="100" dirty="0">
                <a:effectLst/>
                <a:latin typeface="Times New Roman" panose="02020603050405020304" pitchFamily="18" charset="0"/>
                <a:ea typeface="Aptos" panose="020B0004020202020204" pitchFamily="34" charset="0"/>
                <a:cs typeface="Times New Roman" panose="02020603050405020304" pitchFamily="18" charset="0"/>
              </a:rPr>
              <a:t>Article work 4:30—6:00 </a:t>
            </a:r>
            <a:r>
              <a:rPr lang="en-US" sz="6400" i="1" kern="100" dirty="0">
                <a:effectLst/>
                <a:latin typeface="Times New Roman" panose="02020603050405020304" pitchFamily="18" charset="0"/>
                <a:ea typeface="Aptos" panose="020B0004020202020204" pitchFamily="34" charset="0"/>
                <a:cs typeface="Times New Roman" panose="02020603050405020304" pitchFamily="18" charset="0"/>
              </a:rPr>
              <a:t>(Then break for the evening)</a:t>
            </a:r>
            <a:br>
              <a:rPr lang="en-US" sz="6400" i="1"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6400" i="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6400" kern="100" dirty="0">
                <a:effectLst/>
                <a:latin typeface="Times New Roman" panose="02020603050405020304" pitchFamily="18" charset="0"/>
                <a:ea typeface="Aptos" panose="020B0004020202020204" pitchFamily="34" charset="0"/>
                <a:cs typeface="Times New Roman" panose="02020603050405020304" pitchFamily="18" charset="0"/>
              </a:rPr>
              <a:t>Total:  5 hours that produces more progress than 8 hours tied to A Computer</a:t>
            </a:r>
          </a:p>
          <a:p>
            <a:pPr marL="0" marR="0" indent="0">
              <a:lnSpc>
                <a:spcPct val="115000"/>
              </a:lnSpc>
              <a:spcBef>
                <a:spcPts val="0"/>
              </a:spcBef>
              <a:spcAft>
                <a:spcPts val="800"/>
              </a:spcAft>
              <a:buNone/>
            </a:pPr>
            <a:r>
              <a:rPr lang="en-US" sz="6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0" marR="0" indent="0">
              <a:lnSpc>
                <a:spcPct val="115000"/>
              </a:lnSpc>
              <a:spcBef>
                <a:spcPts val="0"/>
              </a:spcBef>
              <a:spcAft>
                <a:spcPts val="800"/>
              </a:spcAft>
              <a:buNone/>
            </a:pP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96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BC99-2DA2-0567-9EC5-BF8E57DACBE1}"/>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Tips to succeed, whatever your rhythm</a:t>
            </a:r>
          </a:p>
        </p:txBody>
      </p:sp>
      <p:sp>
        <p:nvSpPr>
          <p:cNvPr id="3" name="Content Placeholder 2">
            <a:extLst>
              <a:ext uri="{FF2B5EF4-FFF2-40B4-BE49-F238E27FC236}">
                <a16:creationId xmlns:a16="http://schemas.microsoft.com/office/drawing/2014/main" id="{259A8E21-4A90-8951-8505-2A892E85BD5C}"/>
              </a:ext>
            </a:extLst>
          </p:cNvPr>
          <p:cNvSpPr>
            <a:spLocks noGrp="1"/>
          </p:cNvSpPr>
          <p:nvPr>
            <p:ph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Put work sessions on your calendar</a:t>
            </a:r>
          </a:p>
          <a:p>
            <a:pPr marL="0" indent="0">
              <a:buNone/>
            </a:pPr>
            <a:r>
              <a:rPr lang="en-US" sz="1800" dirty="0">
                <a:latin typeface="Times New Roman" panose="02020603050405020304" pitchFamily="18" charset="0"/>
                <a:cs typeface="Times New Roman" panose="02020603050405020304" pitchFamily="18" charset="0"/>
              </a:rPr>
              <a:t>Let your people (Family, colleagues, friends) know when your writing work time is</a:t>
            </a:r>
          </a:p>
          <a:p>
            <a:pPr marL="0" indent="0">
              <a:buNone/>
            </a:pPr>
            <a:r>
              <a:rPr lang="en-US" sz="1800" dirty="0">
                <a:latin typeface="Times New Roman" panose="02020603050405020304" pitchFamily="18" charset="0"/>
                <a:cs typeface="Times New Roman" panose="02020603050405020304" pitchFamily="18" charset="0"/>
              </a:rPr>
              <a:t>Set goals and Reward yourself when you meet one</a:t>
            </a:r>
          </a:p>
          <a:p>
            <a:pPr marL="0" indent="0">
              <a:buNone/>
            </a:pPr>
            <a:r>
              <a:rPr lang="en-US" sz="1800" dirty="0">
                <a:latin typeface="Times New Roman" panose="02020603050405020304" pitchFamily="18" charset="0"/>
                <a:cs typeface="Times New Roman" panose="02020603050405020304" pitchFamily="18" charset="0"/>
              </a:rPr>
              <a:t>Questions, so far? </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792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FBCF1-161C-74F5-C30F-293E94964CDA}"/>
              </a:ext>
            </a:extLst>
          </p:cNvPr>
          <p:cNvSpPr>
            <a:spLocks noGrp="1"/>
          </p:cNvSpPr>
          <p:nvPr>
            <p:ph type="title"/>
          </p:nvPr>
        </p:nvSpPr>
        <p:spPr/>
        <p:txBody>
          <a:bodyPr>
            <a:normAutofit/>
          </a:bodyPr>
          <a:lstStyle/>
          <a:p>
            <a:r>
              <a:rPr lang="en-US" sz="2800" dirty="0">
                <a:solidFill>
                  <a:schemeClr val="accent5"/>
                </a:solidFill>
                <a:latin typeface="Times New Roman" panose="02020603050405020304" pitchFamily="18" charset="0"/>
                <a:cs typeface="Times New Roman" panose="02020603050405020304" pitchFamily="18" charset="0"/>
              </a:rPr>
              <a:t>Efficient approach to Drafting</a:t>
            </a:r>
          </a:p>
        </p:txBody>
      </p:sp>
      <p:sp>
        <p:nvSpPr>
          <p:cNvPr id="3" name="Content Placeholder 2">
            <a:extLst>
              <a:ext uri="{FF2B5EF4-FFF2-40B4-BE49-F238E27FC236}">
                <a16:creationId xmlns:a16="http://schemas.microsoft.com/office/drawing/2014/main" id="{167C5D69-1C15-291E-95B5-D7C56B77A96E}"/>
              </a:ext>
            </a:extLst>
          </p:cNvPr>
          <p:cNvSpPr>
            <a:spLocks noGrp="1"/>
          </p:cNvSpPr>
          <p:nvPr>
            <p:ph idx="1"/>
          </p:nvPr>
        </p:nvSpPr>
        <p:spPr>
          <a:xfrm>
            <a:off x="1103930" y="2334490"/>
            <a:ext cx="9905998" cy="3124201"/>
          </a:xfrm>
        </p:spPr>
        <p:txBody>
          <a:bodyPr>
            <a:normAutofit/>
          </a:bodyPr>
          <a:lstStyle/>
          <a:p>
            <a:pPr marL="0" indent="0">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Do initial lit review to make sure your article is needed:</a:t>
            </a:r>
          </a:p>
          <a:p>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Are you filling a gap in the literature? </a:t>
            </a:r>
          </a:p>
          <a:p>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extending what we know about something that matters in the field? </a:t>
            </a:r>
          </a:p>
          <a:p>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or presenting a fresh or innovative approach?</a:t>
            </a: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If so, its time to start drafting </a:t>
            </a:r>
          </a:p>
        </p:txBody>
      </p:sp>
    </p:spTree>
    <p:extLst>
      <p:ext uri="{BB962C8B-B14F-4D97-AF65-F5344CB8AC3E}">
        <p14:creationId xmlns:p14="http://schemas.microsoft.com/office/powerpoint/2010/main" val="359298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588E-376F-ED1C-32F6-0907CDCBDDD0}"/>
              </a:ext>
            </a:extLst>
          </p:cNvPr>
          <p:cNvSpPr>
            <a:spLocks noGrp="1"/>
          </p:cNvSpPr>
          <p:nvPr>
            <p:ph type="title"/>
          </p:nvPr>
        </p:nvSpPr>
        <p:spPr/>
        <p:txBody>
          <a:bodyPr>
            <a:normAutofit/>
          </a:bodyPr>
          <a:lstStyle/>
          <a:p>
            <a:r>
              <a:rPr lang="en-US" sz="2800" dirty="0" err="1">
                <a:latin typeface="Times New Roman" panose="02020603050405020304" pitchFamily="18" charset="0"/>
                <a:cs typeface="Times New Roman" panose="02020603050405020304" pitchFamily="18" charset="0"/>
              </a:rPr>
              <a:t>IMRaD</a:t>
            </a:r>
            <a:r>
              <a:rPr lang="en-US" sz="2800" dirty="0">
                <a:latin typeface="Times New Roman" panose="02020603050405020304" pitchFamily="18" charset="0"/>
                <a:cs typeface="Times New Roman" panose="02020603050405020304" pitchFamily="18" charset="0"/>
              </a:rPr>
              <a:t> Sections of Articles:  Think of 3 Parts</a:t>
            </a:r>
          </a:p>
        </p:txBody>
      </p:sp>
      <p:sp>
        <p:nvSpPr>
          <p:cNvPr id="3" name="Content Placeholder 2">
            <a:extLst>
              <a:ext uri="{FF2B5EF4-FFF2-40B4-BE49-F238E27FC236}">
                <a16:creationId xmlns:a16="http://schemas.microsoft.com/office/drawing/2014/main" id="{7482D149-3230-D406-1D7B-BE0B63AA8D98}"/>
              </a:ext>
            </a:extLst>
          </p:cNvPr>
          <p:cNvSpPr>
            <a:spLocks noGrp="1"/>
          </p:cNvSpPr>
          <p:nvPr>
            <p:ph idx="1"/>
          </p:nvPr>
        </p:nvSpPr>
        <p:spPr/>
        <p:txBody>
          <a:bodyPr/>
          <a:lstStyle/>
          <a:p>
            <a:pPr marL="0" marR="0" indent="0">
              <a:lnSpc>
                <a:spcPct val="115000"/>
              </a:lnSpc>
              <a:spcBef>
                <a:spcPts val="0"/>
              </a:spcBef>
              <a:spcAft>
                <a:spcPts val="800"/>
              </a:spcAft>
              <a:buNone/>
            </a:pPr>
            <a:r>
              <a:rPr lang="en-US" sz="1800"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t>Framing the Study                 The Study itself            Interpreting the Study</a:t>
            </a:r>
          </a:p>
          <a:p>
            <a:pPr marL="0" marR="0" indent="0">
              <a:lnSpc>
                <a:spcPct val="115000"/>
              </a:lnSpc>
              <a:spcBef>
                <a:spcPts val="0"/>
              </a:spcBef>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Introduction                            How: Methods.              Discussion</a:t>
            </a: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Literature Review                  What: Findings               Conclusion</a:t>
            </a: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189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588E-376F-ED1C-32F6-0907CDCBDDD0}"/>
              </a:ext>
            </a:extLst>
          </p:cNvPr>
          <p:cNvSpPr>
            <a:spLocks noGrp="1"/>
          </p:cNvSpPr>
          <p:nvPr>
            <p:ph type="title"/>
          </p:nvPr>
        </p:nvSpPr>
        <p:spPr>
          <a:xfrm>
            <a:off x="1141413" y="495614"/>
            <a:ext cx="9905998" cy="1905000"/>
          </a:xfrm>
        </p:spPr>
        <p:txBody>
          <a:bodyPr/>
          <a:lstStyle/>
          <a:p>
            <a:r>
              <a:rPr lang="en-US" sz="2800" dirty="0">
                <a:effectLst/>
                <a:latin typeface="Times New Roman" panose="02020603050405020304" pitchFamily="18" charset="0"/>
                <a:ea typeface="Aptos" panose="020B0004020202020204" pitchFamily="34" charset="0"/>
                <a:cs typeface="Times New Roman" panose="02020603050405020304" pitchFamily="18" charset="0"/>
              </a:rPr>
              <a:t>Consider Drafting in this order</a:t>
            </a:r>
            <a:br>
              <a:rPr lang="en-US" sz="1800" dirty="0">
                <a:effectLst/>
                <a:latin typeface="Times New Roman" panose="02020603050405020304" pitchFamily="18" charset="0"/>
                <a:ea typeface="Aptos" panose="020B000402020202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482D149-3230-D406-1D7B-BE0B63AA8D98}"/>
              </a:ext>
            </a:extLst>
          </p:cNvPr>
          <p:cNvSpPr>
            <a:spLocks noGrp="1"/>
          </p:cNvSpPr>
          <p:nvPr>
            <p:ph idx="1"/>
          </p:nvPr>
        </p:nvSpPr>
        <p:spPr>
          <a:xfrm>
            <a:off x="1141413" y="2349604"/>
            <a:ext cx="9905998" cy="3124201"/>
          </a:xfrm>
        </p:spPr>
        <p:txBody>
          <a:bodyPr/>
          <a:lstStyle/>
          <a:p>
            <a:pPr marL="0" indent="0">
              <a:buNone/>
            </a:pPr>
            <a:r>
              <a:rPr lang="en-US" sz="1800"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t>First, The Study itself           Second, Framing It           Third, Interpreting It  </a:t>
            </a:r>
            <a:br>
              <a:rPr lang="en-US" sz="1800"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br>
            <a:br>
              <a:rPr lang="en-US" sz="1800"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b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How: Methods                           Introduction                     Discussion</a:t>
            </a: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What: Findings                          Literature Review            Conclusion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762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1EE8-0CB3-4FC0-E0F9-73B17AC2D3B4}"/>
              </a:ext>
            </a:extLst>
          </p:cNvPr>
          <p:cNvSpPr>
            <a:spLocks noGrp="1"/>
          </p:cNvSpPr>
          <p:nvPr>
            <p:ph type="title"/>
          </p:nvPr>
        </p:nvSpPr>
        <p:spPr>
          <a:xfrm>
            <a:off x="1141413" y="195942"/>
            <a:ext cx="9905998" cy="1581037"/>
          </a:xfrm>
        </p:spPr>
        <p:txBody>
          <a:bodyPr>
            <a:normAutofit/>
          </a:bodyPr>
          <a:lstStyle/>
          <a:p>
            <a:r>
              <a:rPr lang="en-US" sz="2800" dirty="0">
                <a:latin typeface="Times New Roman" panose="02020603050405020304" pitchFamily="18" charset="0"/>
                <a:cs typeface="Times New Roman" panose="02020603050405020304" pitchFamily="18" charset="0"/>
              </a:rPr>
              <a:t>Resources to get you started </a:t>
            </a:r>
          </a:p>
        </p:txBody>
      </p:sp>
      <p:sp>
        <p:nvSpPr>
          <p:cNvPr id="3" name="Content Placeholder 2">
            <a:extLst>
              <a:ext uri="{FF2B5EF4-FFF2-40B4-BE49-F238E27FC236}">
                <a16:creationId xmlns:a16="http://schemas.microsoft.com/office/drawing/2014/main" id="{9082FADD-5C06-D028-47DA-351E423EAA4E}"/>
              </a:ext>
            </a:extLst>
          </p:cNvPr>
          <p:cNvSpPr>
            <a:spLocks noGrp="1"/>
          </p:cNvSpPr>
          <p:nvPr>
            <p:ph idx="1"/>
          </p:nvPr>
        </p:nvSpPr>
        <p:spPr>
          <a:xfrm>
            <a:off x="1141413" y="1828800"/>
            <a:ext cx="9905998" cy="3962401"/>
          </a:xfrm>
        </p:spPr>
        <p:txBody>
          <a:bodyPr>
            <a:normAutofit/>
          </a:bodyPr>
          <a:lstStyle/>
          <a:p>
            <a:pPr marL="0" marR="0" indent="0">
              <a:lnSpc>
                <a:spcPct val="115000"/>
              </a:lnSpc>
              <a:spcBef>
                <a:spcPts val="0"/>
              </a:spcBef>
              <a:spcAft>
                <a:spcPts val="800"/>
              </a:spcAft>
              <a:buNone/>
            </a:pP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FIU Medical Library   </a:t>
            </a:r>
            <a:r>
              <a:rPr lang="en-US" sz="18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https://medicine.fiu.edu/resources/medical-library/</a:t>
            </a:r>
            <a:endParaRPr lang="en-US" sz="18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Lit Review Request  </a:t>
            </a:r>
            <a:r>
              <a:rPr lang="en-US" sz="18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4"/>
              </a:rPr>
              <a:t>https://medlib-fiu.libwizard.com/id/6bb52f8e728eda7d2ad92804900ad5b8</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en-US" sz="1800" i="1" dirty="0">
                <a:latin typeface="Times New Roman" panose="02020603050405020304" pitchFamily="18" charset="0"/>
                <a:cs typeface="Times New Roman" panose="02020603050405020304" pitchFamily="18" charset="0"/>
              </a:rPr>
              <a:t>        write out 2 or 3 sentences describing your project, giving some context, to help </a:t>
            </a:r>
            <a:br>
              <a:rPr lang="en-US" sz="1800" i="1" dirty="0">
                <a:latin typeface="Times New Roman" panose="02020603050405020304" pitchFamily="18" charset="0"/>
                <a:cs typeface="Times New Roman" panose="02020603050405020304" pitchFamily="18" charset="0"/>
              </a:rPr>
            </a:br>
            <a:r>
              <a:rPr lang="en-US" sz="1800" i="1" dirty="0">
                <a:latin typeface="Times New Roman" panose="02020603050405020304" pitchFamily="18" charset="0"/>
                <a:cs typeface="Times New Roman" panose="02020603050405020304" pitchFamily="18" charset="0"/>
              </a:rPr>
              <a:t>        the conduct the most useful lit review for you</a:t>
            </a:r>
            <a:br>
              <a:rPr lang="en-US" sz="1800" i="1" dirty="0">
                <a:latin typeface="Times New Roman" panose="02020603050405020304" pitchFamily="18" charset="0"/>
                <a:cs typeface="Times New Roman" panose="02020603050405020304" pitchFamily="18" charset="0"/>
              </a:rPr>
            </a:br>
            <a:br>
              <a:rPr lang="en-US" sz="1800" i="1" dirty="0">
                <a:latin typeface="Times New Roman" panose="02020603050405020304" pitchFamily="18" charset="0"/>
                <a:cs typeface="Times New Roman" panose="02020603050405020304" pitchFamily="18" charset="0"/>
              </a:rPr>
            </a:br>
            <a:endParaRPr lang="en-US" sz="1800" i="1"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For A Case Study:  See this Check list to help you test viability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hlinkClick r:id="rId5"/>
              </a:rPr>
              <a:t>https://www.care-statement.org/checklist</a:t>
            </a: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153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E667-1F16-EA39-B73A-E0695663E829}"/>
              </a:ext>
            </a:extLst>
          </p:cNvPr>
          <p:cNvSpPr>
            <a:spLocks noGrp="1"/>
          </p:cNvSpPr>
          <p:nvPr>
            <p:ph type="title"/>
          </p:nvPr>
        </p:nvSpPr>
        <p:spPr>
          <a:xfrm>
            <a:off x="1282879" y="295196"/>
            <a:ext cx="9811686" cy="1543207"/>
          </a:xfrm>
        </p:spPr>
        <p:txBody>
          <a:bodyPr>
            <a:normAutofit/>
          </a:bodyPr>
          <a:lstStyle/>
          <a:p>
            <a:r>
              <a:rPr lang="en-US" sz="2800" dirty="0">
                <a:latin typeface="Times New Roman" panose="02020603050405020304" pitchFamily="18" charset="0"/>
                <a:cs typeface="Times New Roman" panose="02020603050405020304" pitchFamily="18" charset="0"/>
              </a:rPr>
              <a:t>To recap: First Steps</a:t>
            </a:r>
          </a:p>
        </p:txBody>
      </p:sp>
      <p:sp>
        <p:nvSpPr>
          <p:cNvPr id="3" name="Content Placeholder 2">
            <a:extLst>
              <a:ext uri="{FF2B5EF4-FFF2-40B4-BE49-F238E27FC236}">
                <a16:creationId xmlns:a16="http://schemas.microsoft.com/office/drawing/2014/main" id="{90509198-DAD9-BD9E-7F7E-FCFF6358CE9A}"/>
              </a:ext>
            </a:extLst>
          </p:cNvPr>
          <p:cNvSpPr>
            <a:spLocks noGrp="1"/>
          </p:cNvSpPr>
          <p:nvPr>
            <p:ph idx="1"/>
          </p:nvPr>
        </p:nvSpPr>
        <p:spPr>
          <a:xfrm>
            <a:off x="1282879" y="1594532"/>
            <a:ext cx="9717375" cy="3992628"/>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Do initial lit review to test viability of your topic and approach</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draft the Middle sections first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(method /result / findings/ or case description)</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Then think about the Framing: how do you want to set that middle up?</a:t>
            </a:r>
          </a:p>
          <a:p>
            <a:pPr marL="0" indent="0">
              <a:buNone/>
            </a:pPr>
            <a:r>
              <a:rPr lang="en-US" sz="1800"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390942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8A36-6D0D-5B1D-0F1D-1C0B33ADA493}"/>
              </a:ext>
            </a:extLst>
          </p:cNvPr>
          <p:cNvSpPr>
            <a:spLocks noGrp="1"/>
          </p:cNvSpPr>
          <p:nvPr>
            <p:ph type="title"/>
          </p:nvPr>
        </p:nvSpPr>
        <p:spPr/>
        <p:txBody>
          <a:bodyPr>
            <a:normAutofit/>
          </a:bodyPr>
          <a:lstStyle/>
          <a:p>
            <a:r>
              <a:rPr lang="en-US" sz="2400" dirty="0">
                <a:solidFill>
                  <a:schemeClr val="accent5"/>
                </a:solidFill>
                <a:latin typeface="Times New Roman" panose="02020603050405020304" pitchFamily="18" charset="0"/>
                <a:cs typeface="Times New Roman" panose="02020603050405020304" pitchFamily="18" charset="0"/>
              </a:rPr>
              <a:t>Finally, today: </a:t>
            </a:r>
            <a:br>
              <a:rPr lang="en-US" sz="2400" dirty="0">
                <a:solidFill>
                  <a:schemeClr val="accent5"/>
                </a:solidFill>
                <a:latin typeface="Times New Roman" panose="02020603050405020304" pitchFamily="18" charset="0"/>
                <a:cs typeface="Times New Roman" panose="02020603050405020304" pitchFamily="18" charset="0"/>
              </a:rPr>
            </a:br>
            <a:r>
              <a:rPr lang="en-US" sz="2400" dirty="0">
                <a:solidFill>
                  <a:schemeClr val="accent5"/>
                </a:solidFill>
                <a:latin typeface="Times New Roman" panose="02020603050405020304" pitchFamily="18" charset="0"/>
                <a:cs typeface="Times New Roman" panose="02020603050405020304" pitchFamily="18" charset="0"/>
              </a:rPr>
              <a:t>Rhetorical  Analysis  of  An  introduction</a:t>
            </a:r>
          </a:p>
        </p:txBody>
      </p:sp>
      <p:sp>
        <p:nvSpPr>
          <p:cNvPr id="3" name="Content Placeholder 2">
            <a:extLst>
              <a:ext uri="{FF2B5EF4-FFF2-40B4-BE49-F238E27FC236}">
                <a16:creationId xmlns:a16="http://schemas.microsoft.com/office/drawing/2014/main" id="{0F8F47B9-B428-4E00-10E5-46FAE4EC2ADC}"/>
              </a:ext>
            </a:extLst>
          </p:cNvPr>
          <p:cNvSpPr>
            <a:spLocks noGrp="1"/>
          </p:cNvSpPr>
          <p:nvPr>
            <p:ph idx="1"/>
          </p:nvPr>
        </p:nvSpPr>
        <p:spPr>
          <a:xfrm>
            <a:off x="1284693" y="2146195"/>
            <a:ext cx="9762717" cy="3645005"/>
          </a:xfrm>
        </p:spPr>
        <p:txBody>
          <a:bodyPr/>
          <a:lstStyle/>
          <a:p>
            <a:pPr marL="0" indent="0">
              <a:buNone/>
            </a:pPr>
            <a:r>
              <a:rPr lang="en-US" sz="1800" dirty="0">
                <a:latin typeface="Times New Roman" panose="02020603050405020304" pitchFamily="18" charset="0"/>
                <a:cs typeface="Times New Roman" panose="02020603050405020304" pitchFamily="18" charset="0"/>
              </a:rPr>
              <a:t>How are Introductions Built?</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How do the Literature Review references work together to set up the article? </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This is what you really need to understand to write a good Introduction</a:t>
            </a:r>
          </a:p>
          <a:p>
            <a:endParaRPr lang="en-US" dirty="0"/>
          </a:p>
        </p:txBody>
      </p:sp>
    </p:spTree>
    <p:extLst>
      <p:ext uri="{BB962C8B-B14F-4D97-AF65-F5344CB8AC3E}">
        <p14:creationId xmlns:p14="http://schemas.microsoft.com/office/powerpoint/2010/main" val="1774852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6EF3-4C6C-7162-5CBC-B067B578513C}"/>
              </a:ext>
            </a:extLst>
          </p:cNvPr>
          <p:cNvSpPr>
            <a:spLocks noGrp="1"/>
          </p:cNvSpPr>
          <p:nvPr>
            <p:ph type="title"/>
          </p:nvPr>
        </p:nvSpPr>
        <p:spPr/>
        <p:txBody>
          <a:bodyPr>
            <a:normAutofit/>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Three parts or “jobs” of Introductions</a:t>
            </a:r>
            <a:b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601442B8-4300-39F4-6021-668AB753817F}"/>
              </a:ext>
            </a:extLst>
          </p:cNvPr>
          <p:cNvSpPr>
            <a:spLocks noGrp="1"/>
          </p:cNvSpPr>
          <p:nvPr>
            <p:ph idx="1"/>
          </p:nvPr>
        </p:nvSpPr>
        <p:spPr/>
        <p:txBody>
          <a:bodyPr/>
          <a:lstStyle/>
          <a:p>
            <a:pPr marL="0" marR="0" indent="0">
              <a:lnSpc>
                <a:spcPct val="115000"/>
              </a:lnSpc>
              <a:spcBef>
                <a:spcPts val="0"/>
              </a:spcBef>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1. Describes the topic to show the problem with it / why it matters.</a:t>
            </a: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2. Provides relevant context for the topic.</a:t>
            </a: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3. Describes the study and states its purpose or aim.</a:t>
            </a: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When well written, the first and second parts “create a warrant” </a:t>
            </a: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for the third part. </a:t>
            </a:r>
          </a:p>
          <a:p>
            <a:pPr marL="0" indent="0">
              <a:buNone/>
            </a:pPr>
            <a:endParaRPr lang="en-US" dirty="0"/>
          </a:p>
        </p:txBody>
      </p:sp>
    </p:spTree>
    <p:extLst>
      <p:ext uri="{BB962C8B-B14F-4D97-AF65-F5344CB8AC3E}">
        <p14:creationId xmlns:p14="http://schemas.microsoft.com/office/powerpoint/2010/main" val="231864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C681-EE2F-D01F-ED97-53D5D60CF108}"/>
              </a:ext>
            </a:extLst>
          </p:cNvPr>
          <p:cNvSpPr>
            <a:spLocks noGrp="1"/>
          </p:cNvSpPr>
          <p:nvPr>
            <p:ph type="title"/>
          </p:nvPr>
        </p:nvSpPr>
        <p:spPr>
          <a:xfrm>
            <a:off x="1126601" y="736809"/>
            <a:ext cx="9905998" cy="1905000"/>
          </a:xfrm>
        </p:spPr>
        <p:txBody>
          <a:bodyPr/>
          <a:lstStyle/>
          <a:p>
            <a:r>
              <a:rPr lang="en-US" dirty="0">
                <a:latin typeface="Times New Roman" panose="02020603050405020304" pitchFamily="18" charset="0"/>
                <a:cs typeface="Times New Roman" panose="02020603050405020304" pitchFamily="18" charset="0"/>
              </a:rPr>
              <a:t>Today</a:t>
            </a:r>
          </a:p>
        </p:txBody>
      </p:sp>
      <p:sp>
        <p:nvSpPr>
          <p:cNvPr id="3" name="Content Placeholder 2">
            <a:extLst>
              <a:ext uri="{FF2B5EF4-FFF2-40B4-BE49-F238E27FC236}">
                <a16:creationId xmlns:a16="http://schemas.microsoft.com/office/drawing/2014/main" id="{B33B0DA7-DAF0-C745-F7F1-B1E9D975E5B5}"/>
              </a:ext>
            </a:extLst>
          </p:cNvPr>
          <p:cNvSpPr>
            <a:spLocks noGrp="1"/>
          </p:cNvSpPr>
          <p:nvPr>
            <p:ph idx="1"/>
          </p:nvPr>
        </p:nvSpPr>
        <p:spPr/>
        <p:txBody>
          <a:bodyPr>
            <a:normAutofit/>
          </a:bodyPr>
          <a:lstStyle/>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Highlights from research On Effective Management of the Process of Writing</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How to find Focus and A rhythm that works for your writing process</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efficient approaches to drafting articles</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Resources for lit reviews </a:t>
            </a:r>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How Intro / Lit Reviews Create a “Warrant” for the paper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835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4C38-AED9-0151-0B9B-4521C6259911}"/>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“Warrant” as  Metaphor</a:t>
            </a:r>
          </a:p>
        </p:txBody>
      </p:sp>
      <p:sp>
        <p:nvSpPr>
          <p:cNvPr id="3" name="Content Placeholder 2">
            <a:extLst>
              <a:ext uri="{FF2B5EF4-FFF2-40B4-BE49-F238E27FC236}">
                <a16:creationId xmlns:a16="http://schemas.microsoft.com/office/drawing/2014/main" id="{12CDEDF5-5A81-F667-B9B2-255E89BCDC93}"/>
              </a:ext>
            </a:extLst>
          </p:cNvPr>
          <p:cNvSpPr>
            <a:spLocks noGrp="1"/>
          </p:cNvSpPr>
          <p:nvPr>
            <p:ph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If you’re a prosecutor issuing an arrest Warrant, you want to make sure you get the right guy!</a:t>
            </a:r>
          </a:p>
          <a:p>
            <a:pPr marL="0" indent="0">
              <a:buNone/>
            </a:pP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Name, Description, Location, and Charges against the suspect</a:t>
            </a:r>
          </a:p>
          <a:p>
            <a:pPr marL="0" indent="0">
              <a:buNone/>
            </a:pPr>
            <a:r>
              <a:rPr lang="en-US" sz="1800" dirty="0">
                <a:latin typeface="Times New Roman" panose="02020603050405020304" pitchFamily="18" charset="0"/>
                <a:cs typeface="Times New Roman" panose="02020603050405020304" pitchFamily="18" charset="0"/>
              </a:rPr>
              <a:t>Just as a warrant exactly and precisely matches the suspect,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the Rationale should exactly match your study.</a:t>
            </a:r>
          </a:p>
        </p:txBody>
      </p:sp>
    </p:spTree>
    <p:extLst>
      <p:ext uri="{BB962C8B-B14F-4D97-AF65-F5344CB8AC3E}">
        <p14:creationId xmlns:p14="http://schemas.microsoft.com/office/powerpoint/2010/main" val="1544047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8E5E-9136-FA29-EABF-A44B7472A127}"/>
              </a:ext>
            </a:extLst>
          </p:cNvPr>
          <p:cNvSpPr>
            <a:spLocks noGrp="1"/>
          </p:cNvSpPr>
          <p:nvPr>
            <p:ph type="title"/>
          </p:nvPr>
        </p:nvSpPr>
        <p:spPr>
          <a:xfrm>
            <a:off x="1141413" y="249382"/>
            <a:ext cx="9905998" cy="1685216"/>
          </a:xfrm>
        </p:spPr>
        <p:txBody>
          <a:bodyPr>
            <a:normAutofit fontScale="90000"/>
          </a:bodyPr>
          <a:lstStyle/>
          <a:p>
            <a:pPr marL="0" marR="0">
              <a:lnSpc>
                <a:spcPct val="115000"/>
              </a:lnSpc>
              <a:spcBef>
                <a:spcPts val="0"/>
              </a:spcBef>
              <a:spcAft>
                <a:spcPts val="800"/>
              </a:spcAft>
            </a:pP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b="1"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t>Resident and Fellow Perspectives on Family Planning and Building During Training</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(E. Shirin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Dason</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et al, </a:t>
            </a:r>
            <a:r>
              <a:rPr lang="en-US" sz="2000" i="1" kern="100" dirty="0">
                <a:effectLst/>
                <a:latin typeface="Times New Roman" panose="02020603050405020304" pitchFamily="18" charset="0"/>
                <a:ea typeface="Aptos" panose="020B0004020202020204" pitchFamily="34" charset="0"/>
                <a:cs typeface="Times New Roman" panose="02020603050405020304" pitchFamily="18" charset="0"/>
              </a:rPr>
              <a:t>JAMA</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2024: 7 (8).</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2200" dirty="0"/>
          </a:p>
        </p:txBody>
      </p:sp>
      <p:sp>
        <p:nvSpPr>
          <p:cNvPr id="3" name="Content Placeholder 2">
            <a:extLst>
              <a:ext uri="{FF2B5EF4-FFF2-40B4-BE49-F238E27FC236}">
                <a16:creationId xmlns:a16="http://schemas.microsoft.com/office/drawing/2014/main" id="{6BEF1CFF-999E-0905-4A14-7B4C7713F317}"/>
              </a:ext>
            </a:extLst>
          </p:cNvPr>
          <p:cNvSpPr>
            <a:spLocks noGrp="1"/>
          </p:cNvSpPr>
          <p:nvPr>
            <p:ph idx="1"/>
          </p:nvPr>
        </p:nvSpPr>
        <p:spPr/>
        <p:txBody>
          <a:bodyPr>
            <a:normAutofit/>
          </a:bodyPr>
          <a:lstStyle/>
          <a:p>
            <a:pPr marL="0" indent="0">
              <a:buNone/>
            </a:pPr>
            <a:r>
              <a:rPr lang="en-US" sz="1600" dirty="0">
                <a:effectLst/>
                <a:latin typeface="Times New Roman" panose="02020603050405020304" pitchFamily="18" charset="0"/>
                <a:ea typeface="Aptos" panose="020B0004020202020204" pitchFamily="34" charset="0"/>
              </a:rPr>
              <a:t>Paragraph 1 </a:t>
            </a:r>
          </a:p>
          <a:p>
            <a:pPr marL="0" indent="0">
              <a:buNone/>
            </a:pPr>
            <a:r>
              <a:rPr lang="en-US" sz="1600" dirty="0">
                <a:effectLst/>
                <a:latin typeface="Times New Roman" panose="02020603050405020304" pitchFamily="18" charset="0"/>
                <a:ea typeface="Aptos" panose="020B0004020202020204" pitchFamily="34" charset="0"/>
              </a:rPr>
              <a:t>Physicians often delay childbearing until the completion of postgraduate training. (1) Resident physicians are less likely than nonphysicians to have a child during their peak reproductive years (late 20s to early 30s). (1) Delaying childbearing can have significant consequences, including higher rates of infertility and age-related pregnancy complications. (2, 3).</a:t>
            </a:r>
            <a:br>
              <a:rPr lang="en-US" sz="1600" dirty="0">
                <a:effectLst/>
                <a:latin typeface="Times New Roman" panose="02020603050405020304" pitchFamily="18" charset="0"/>
                <a:ea typeface="Aptos" panose="020B0004020202020204" pitchFamily="34" charset="0"/>
              </a:rPr>
            </a:br>
            <a:endParaRPr lang="en-US" sz="1600" dirty="0"/>
          </a:p>
        </p:txBody>
      </p:sp>
    </p:spTree>
    <p:extLst>
      <p:ext uri="{BB962C8B-B14F-4D97-AF65-F5344CB8AC3E}">
        <p14:creationId xmlns:p14="http://schemas.microsoft.com/office/powerpoint/2010/main" val="370211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8522-4FEA-CE87-856D-96B6D99B8CFE}"/>
              </a:ext>
            </a:extLst>
          </p:cNvPr>
          <p:cNvSpPr>
            <a:spLocks noGrp="1"/>
          </p:cNvSpPr>
          <p:nvPr>
            <p:ph type="title"/>
          </p:nvPr>
        </p:nvSpPr>
        <p:spPr>
          <a:xfrm>
            <a:off x="1038497" y="609600"/>
            <a:ext cx="10008913" cy="1258389"/>
          </a:xfrm>
        </p:spPr>
        <p:txBody>
          <a:bodyPr>
            <a:normAutofit/>
          </a:bodyPr>
          <a:lstStyle/>
          <a:p>
            <a:r>
              <a:rPr lang="en-US" sz="2400" dirty="0">
                <a:latin typeface="Times New Roman" panose="02020603050405020304" pitchFamily="18" charset="0"/>
                <a:cs typeface="Times New Roman" panose="02020603050405020304" pitchFamily="18" charset="0"/>
              </a:rPr>
              <a:t>Paragraph 2</a:t>
            </a:r>
          </a:p>
        </p:txBody>
      </p:sp>
      <p:sp>
        <p:nvSpPr>
          <p:cNvPr id="3" name="Content Placeholder 2">
            <a:extLst>
              <a:ext uri="{FF2B5EF4-FFF2-40B4-BE49-F238E27FC236}">
                <a16:creationId xmlns:a16="http://schemas.microsoft.com/office/drawing/2014/main" id="{1899EED3-DDD8-25E8-DA9C-E11B9744054A}"/>
              </a:ext>
            </a:extLst>
          </p:cNvPr>
          <p:cNvSpPr>
            <a:spLocks noGrp="1"/>
          </p:cNvSpPr>
          <p:nvPr>
            <p:ph idx="1"/>
          </p:nvPr>
        </p:nvSpPr>
        <p:spPr>
          <a:xfrm>
            <a:off x="1142999" y="1985555"/>
            <a:ext cx="9904411" cy="3805646"/>
          </a:xfrm>
        </p:spPr>
        <p:txBody>
          <a:bodyPr>
            <a:normAutofit/>
          </a:bodyPr>
          <a:lstStyle/>
          <a:p>
            <a:pPr marL="0" indent="0">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The literature exploring the decision to delay childbearing during a medical career is limited. Difficulties associated with pregnancy and childbearing during training include intense workload, staffing shortages, time commitment, health concerns, high stress levels, poor lactation support, limited mentorship, and limited financial compensation. (4.5).  One contributory aspect is the change in modern family structure and matriculation of females into medical training: traditional work hours (60—90 hours) and sacrifice expected within a medical career may no longer be compatible with the current workforce and personal values (6,7). This had led to increasing tension for those wishing to family build and parent during training.</a:t>
            </a:r>
          </a:p>
          <a:p>
            <a:endParaRPr lang="en-US" dirty="0"/>
          </a:p>
        </p:txBody>
      </p:sp>
    </p:spTree>
    <p:extLst>
      <p:ext uri="{BB962C8B-B14F-4D97-AF65-F5344CB8AC3E}">
        <p14:creationId xmlns:p14="http://schemas.microsoft.com/office/powerpoint/2010/main" val="1025459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2CC2-D07C-555F-5DDE-5DFE70CBAC46}"/>
              </a:ext>
            </a:extLst>
          </p:cNvPr>
          <p:cNvSpPr>
            <a:spLocks noGrp="1"/>
          </p:cNvSpPr>
          <p:nvPr>
            <p:ph type="title"/>
          </p:nvPr>
        </p:nvSpPr>
        <p:spPr>
          <a:xfrm>
            <a:off x="1141413" y="655320"/>
            <a:ext cx="9905998" cy="1180011"/>
          </a:xfrm>
        </p:spPr>
        <p:txBody>
          <a:bodyPr>
            <a:normAutofit/>
          </a:bodyPr>
          <a:lstStyle/>
          <a:p>
            <a:r>
              <a:rPr lang="en-US" sz="2400" dirty="0">
                <a:latin typeface="Times New Roman" panose="02020603050405020304" pitchFamily="18" charset="0"/>
                <a:cs typeface="Times New Roman" panose="02020603050405020304" pitchFamily="18" charset="0"/>
              </a:rPr>
              <a:t>Paragraph 3, end of the Intro</a:t>
            </a:r>
          </a:p>
        </p:txBody>
      </p:sp>
      <p:sp>
        <p:nvSpPr>
          <p:cNvPr id="3" name="Content Placeholder 2">
            <a:extLst>
              <a:ext uri="{FF2B5EF4-FFF2-40B4-BE49-F238E27FC236}">
                <a16:creationId xmlns:a16="http://schemas.microsoft.com/office/drawing/2014/main" id="{7CDA4A0C-8568-9B34-E5BE-50D9F75D0FE2}"/>
              </a:ext>
            </a:extLst>
          </p:cNvPr>
          <p:cNvSpPr>
            <a:spLocks noGrp="1"/>
          </p:cNvSpPr>
          <p:nvPr>
            <p:ph idx="1"/>
          </p:nvPr>
        </p:nvSpPr>
        <p:spPr>
          <a:xfrm>
            <a:off x="1141413" y="2161309"/>
            <a:ext cx="9905998" cy="3629892"/>
          </a:xfrm>
        </p:spPr>
        <p:txBody>
          <a:bodyPr>
            <a:normAutofit/>
          </a:bodyPr>
          <a:lstStyle/>
          <a:p>
            <a:pPr marL="0" indent="0">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Despite adequate financial parental leave support for residents in Ontario, Canda (which is a major barrier described in other countries), a large population-based study demonstrated that physicians in Ontario delay reproduction during training (1). The aim of this study was to understand what factors play a role in the decision on when or whether to family build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i.e</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family planning) among residents or fellows.  With a broad goal of understanding how to guide further advocacy and systemic change, we qualitatively characterized the experiences of trainees across various specialties and explored their thoughts regarding family building, access to family planning supports, workplace culture, and attitudes toward family planning.</a:t>
            </a:r>
          </a:p>
          <a:p>
            <a:endParaRPr lang="en-US" dirty="0"/>
          </a:p>
        </p:txBody>
      </p:sp>
    </p:spTree>
    <p:extLst>
      <p:ext uri="{BB962C8B-B14F-4D97-AF65-F5344CB8AC3E}">
        <p14:creationId xmlns:p14="http://schemas.microsoft.com/office/powerpoint/2010/main" val="482868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7348-B72D-743F-6556-1DACF202BCC6}"/>
              </a:ext>
            </a:extLst>
          </p:cNvPr>
          <p:cNvSpPr>
            <a:spLocks noGrp="1"/>
          </p:cNvSpPr>
          <p:nvPr>
            <p:ph type="title"/>
          </p:nvPr>
        </p:nvSpPr>
        <p:spPr/>
        <p:txBody>
          <a:bodyPr>
            <a:noAutofit/>
          </a:bodyPr>
          <a:lstStyle/>
          <a:p>
            <a:br>
              <a:rPr lang="en-US" sz="2800" b="1" dirty="0">
                <a:effectLst/>
                <a:latin typeface="Times New Roman" panose="02020603050405020304" pitchFamily="18" charset="0"/>
                <a:ea typeface="Aptos" panose="020B0004020202020204" pitchFamily="34" charset="0"/>
              </a:rPr>
            </a:br>
            <a:r>
              <a:rPr lang="en-US" sz="2000" b="1" dirty="0">
                <a:solidFill>
                  <a:schemeClr val="accent5"/>
                </a:solidFill>
                <a:effectLst/>
                <a:latin typeface="Times New Roman" panose="02020603050405020304" pitchFamily="18" charset="0"/>
                <a:ea typeface="Aptos" panose="020B0004020202020204" pitchFamily="34" charset="0"/>
              </a:rPr>
              <a:t>1</a:t>
            </a:r>
            <a:r>
              <a:rPr lang="en-US" sz="2000" b="1" baseline="30000" dirty="0">
                <a:solidFill>
                  <a:schemeClr val="accent5"/>
                </a:solidFill>
                <a:effectLst/>
                <a:latin typeface="Times New Roman" panose="02020603050405020304" pitchFamily="18" charset="0"/>
                <a:ea typeface="Aptos" panose="020B0004020202020204" pitchFamily="34" charset="0"/>
              </a:rPr>
              <a:t>st</a:t>
            </a:r>
            <a:r>
              <a:rPr lang="en-US" sz="2000" b="1" dirty="0">
                <a:solidFill>
                  <a:schemeClr val="accent5"/>
                </a:solidFill>
                <a:effectLst/>
                <a:latin typeface="Times New Roman" panose="02020603050405020304" pitchFamily="18" charset="0"/>
                <a:ea typeface="Aptos" panose="020B0004020202020204" pitchFamily="34" charset="0"/>
              </a:rPr>
              <a:t> paragraph’s rhetorical function:</a:t>
            </a:r>
            <a:br>
              <a:rPr lang="en-US" sz="2000" b="1" dirty="0">
                <a:solidFill>
                  <a:schemeClr val="accent5"/>
                </a:solidFill>
                <a:effectLst/>
                <a:latin typeface="Times New Roman" panose="02020603050405020304" pitchFamily="18" charset="0"/>
                <a:ea typeface="Aptos" panose="020B0004020202020204" pitchFamily="34" charset="0"/>
              </a:rPr>
            </a:br>
            <a:br>
              <a:rPr lang="en-US" sz="2000" b="1" dirty="0">
                <a:solidFill>
                  <a:schemeClr val="accent5"/>
                </a:solidFill>
                <a:effectLst/>
                <a:latin typeface="Times New Roman" panose="02020603050405020304" pitchFamily="18" charset="0"/>
                <a:ea typeface="Aptos" panose="020B0004020202020204" pitchFamily="34" charset="0"/>
              </a:rPr>
            </a:br>
            <a:r>
              <a:rPr lang="en-US" sz="2000" b="1" i="1" dirty="0">
                <a:solidFill>
                  <a:schemeClr val="accent5"/>
                </a:solidFill>
                <a:effectLst/>
                <a:latin typeface="Times New Roman" panose="02020603050405020304" pitchFamily="18" charset="0"/>
                <a:ea typeface="Aptos" panose="020B0004020202020204" pitchFamily="34" charset="0"/>
              </a:rPr>
              <a:t>Describes the topic in a way that shows the problem with it</a:t>
            </a:r>
            <a:br>
              <a:rPr lang="en-US" sz="2000" b="1" dirty="0">
                <a:solidFill>
                  <a:schemeClr val="accent5"/>
                </a:solidFill>
                <a:effectLst/>
                <a:latin typeface="Times New Roman" panose="02020603050405020304" pitchFamily="18" charset="0"/>
                <a:ea typeface="Aptos" panose="020B0004020202020204" pitchFamily="34" charset="0"/>
              </a:rPr>
            </a:br>
            <a:endParaRPr lang="en-US" sz="2000" b="1" dirty="0">
              <a:solidFill>
                <a:schemeClr val="accent5"/>
              </a:solidFill>
            </a:endParaRPr>
          </a:p>
        </p:txBody>
      </p:sp>
      <p:sp>
        <p:nvSpPr>
          <p:cNvPr id="3" name="Content Placeholder 2">
            <a:extLst>
              <a:ext uri="{FF2B5EF4-FFF2-40B4-BE49-F238E27FC236}">
                <a16:creationId xmlns:a16="http://schemas.microsoft.com/office/drawing/2014/main" id="{156555B5-536D-6869-A039-6F4BA06664FB}"/>
              </a:ext>
            </a:extLst>
          </p:cNvPr>
          <p:cNvSpPr>
            <a:spLocks noGrp="1"/>
          </p:cNvSpPr>
          <p:nvPr>
            <p:ph idx="1"/>
          </p:nvPr>
        </p:nvSpPr>
        <p:spPr/>
        <p:txBody>
          <a:bodyPr/>
          <a:lstStyle/>
          <a:p>
            <a:pPr marL="0" indent="0">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Physicians often delay childbearing until the completion of postgraduate training. (1) Resident physicians are less likely than nonphysicians to have a child during their peak reproductive years (late 20s to early 30s). (1) Delaying childbearing can have significant consequences, including higher rates of infertility and age-related pregnancy complications. (2, 3).</a:t>
            </a:r>
          </a:p>
          <a:p>
            <a:endParaRPr lang="en-US" dirty="0"/>
          </a:p>
        </p:txBody>
      </p:sp>
    </p:spTree>
    <p:extLst>
      <p:ext uri="{BB962C8B-B14F-4D97-AF65-F5344CB8AC3E}">
        <p14:creationId xmlns:p14="http://schemas.microsoft.com/office/powerpoint/2010/main" val="74644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1496-62A2-274D-5CEA-B8DD24695A43}"/>
              </a:ext>
            </a:extLst>
          </p:cNvPr>
          <p:cNvSpPr>
            <a:spLocks noGrp="1"/>
          </p:cNvSpPr>
          <p:nvPr>
            <p:ph type="title"/>
          </p:nvPr>
        </p:nvSpPr>
        <p:spPr/>
        <p:txBody>
          <a:bodyPr>
            <a:normAutofit/>
          </a:bodyPr>
          <a:lstStyle/>
          <a:p>
            <a:r>
              <a:rPr lang="en-US" sz="2000" dirty="0">
                <a:solidFill>
                  <a:schemeClr val="accent5"/>
                </a:solidFill>
                <a:latin typeface="Times New Roman" panose="02020603050405020304" pitchFamily="18" charset="0"/>
                <a:cs typeface="Times New Roman" panose="02020603050405020304" pitchFamily="18" charset="0"/>
              </a:rPr>
              <a:t>The second para’s rhetorical function:</a:t>
            </a:r>
            <a:br>
              <a:rPr lang="en-US" sz="2000" dirty="0">
                <a:solidFill>
                  <a:schemeClr val="accent5"/>
                </a:solidFill>
                <a:latin typeface="Times New Roman" panose="02020603050405020304" pitchFamily="18" charset="0"/>
                <a:cs typeface="Times New Roman" panose="02020603050405020304" pitchFamily="18" charset="0"/>
              </a:rPr>
            </a:br>
            <a:br>
              <a:rPr lang="en-US" sz="2000" dirty="0">
                <a:solidFill>
                  <a:schemeClr val="accent5"/>
                </a:solidFill>
                <a:latin typeface="Times New Roman" panose="02020603050405020304" pitchFamily="18" charset="0"/>
                <a:cs typeface="Times New Roman" panose="02020603050405020304" pitchFamily="18" charset="0"/>
              </a:rPr>
            </a:br>
            <a:r>
              <a:rPr lang="en-US" sz="2000" i="1" dirty="0">
                <a:solidFill>
                  <a:schemeClr val="accent5"/>
                </a:solidFill>
                <a:latin typeface="Times New Roman" panose="02020603050405020304" pitchFamily="18" charset="0"/>
                <a:cs typeface="Times New Roman" panose="02020603050405020304" pitchFamily="18" charset="0"/>
              </a:rPr>
              <a:t>Provides Relevant Context</a:t>
            </a:r>
          </a:p>
        </p:txBody>
      </p:sp>
      <p:sp>
        <p:nvSpPr>
          <p:cNvPr id="3" name="Content Placeholder 2">
            <a:extLst>
              <a:ext uri="{FF2B5EF4-FFF2-40B4-BE49-F238E27FC236}">
                <a16:creationId xmlns:a16="http://schemas.microsoft.com/office/drawing/2014/main" id="{9A8DB9EF-B348-CD65-FF97-37B551CA56B0}"/>
              </a:ext>
            </a:extLst>
          </p:cNvPr>
          <p:cNvSpPr>
            <a:spLocks noGrp="1"/>
          </p:cNvSpPr>
          <p:nvPr>
            <p:ph idx="1"/>
          </p:nvPr>
        </p:nvSpPr>
        <p:spPr/>
        <p:txBody>
          <a:bodyPr/>
          <a:lstStyle/>
          <a:p>
            <a:pPr marL="0" indent="0">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What makes information relevant To use for Context?</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Shows the scope and significance of the problem</a:t>
            </a:r>
            <a:b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Points to possible reasons it exists now</a:t>
            </a:r>
            <a:b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Mentions other ways people have tried to address the problem.</a:t>
            </a:r>
            <a:b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b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*Sometimes it takes more that 1 para to provide this context</a:t>
            </a:r>
          </a:p>
          <a:p>
            <a:endParaRPr lang="en-US" dirty="0"/>
          </a:p>
        </p:txBody>
      </p:sp>
    </p:spTree>
    <p:extLst>
      <p:ext uri="{BB962C8B-B14F-4D97-AF65-F5344CB8AC3E}">
        <p14:creationId xmlns:p14="http://schemas.microsoft.com/office/powerpoint/2010/main" val="431702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4E11-18F5-F197-3174-55BCBDB17576}"/>
              </a:ext>
            </a:extLst>
          </p:cNvPr>
          <p:cNvSpPr>
            <a:spLocks noGrp="1"/>
          </p:cNvSpPr>
          <p:nvPr>
            <p:ph type="title"/>
          </p:nvPr>
        </p:nvSpPr>
        <p:spPr/>
        <p:txBody>
          <a:bodyPr>
            <a:normAutofit/>
          </a:bodyPr>
          <a:lstStyle/>
          <a:p>
            <a:r>
              <a:rPr lang="en-US" sz="2000"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t>Relevant Context,  Looking back at Para 2</a:t>
            </a:r>
            <a:br>
              <a:rPr lang="en-US" sz="2000"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br>
            <a:br>
              <a:rPr lang="en-US" sz="2000" b="1"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br>
            <a:r>
              <a:rPr lang="en-US" sz="2000"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1600" i="1"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t>Shows the scope and significance of the problem</a:t>
            </a:r>
            <a:br>
              <a:rPr lang="en-US" sz="1600" i="1"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br>
            <a:r>
              <a:rPr lang="en-US" sz="1600" i="1"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t>   Points to possible reasons it exists now</a:t>
            </a:r>
            <a:br>
              <a:rPr lang="en-US" sz="1600" i="1"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br>
            <a:r>
              <a:rPr lang="en-US" sz="1600" i="1"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t>   Mentions other ways people have tried to address the problem</a:t>
            </a:r>
            <a:endParaRPr lang="en-US" sz="1600" i="1" dirty="0">
              <a:solidFill>
                <a:schemeClr val="accent5"/>
              </a:solidFill>
            </a:endParaRPr>
          </a:p>
        </p:txBody>
      </p:sp>
      <p:sp>
        <p:nvSpPr>
          <p:cNvPr id="3" name="Content Placeholder 2">
            <a:extLst>
              <a:ext uri="{FF2B5EF4-FFF2-40B4-BE49-F238E27FC236}">
                <a16:creationId xmlns:a16="http://schemas.microsoft.com/office/drawing/2014/main" id="{61E456CA-B63B-D29A-0D54-E6688ED70B99}"/>
              </a:ext>
            </a:extLst>
          </p:cNvPr>
          <p:cNvSpPr>
            <a:spLocks noGrp="1"/>
          </p:cNvSpPr>
          <p:nvPr>
            <p:ph idx="1"/>
          </p:nvPr>
        </p:nvSpPr>
        <p:spPr/>
        <p:txBody>
          <a:bodyPr/>
          <a:lstStyle/>
          <a:p>
            <a:pPr marL="0" indent="0">
              <a:buNone/>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600" kern="100" baseline="30000" dirty="0">
                <a:effectLst/>
                <a:latin typeface="Times New Roman" panose="02020603050405020304" pitchFamily="18" charset="0"/>
                <a:ea typeface="Aptos" panose="020B0004020202020204" pitchFamily="34" charset="0"/>
                <a:cs typeface="Times New Roman" panose="02020603050405020304" pitchFamily="18" charset="0"/>
              </a:rPr>
              <a:t>nd</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paragraph: The literature exploring the decision to delay childbearing during a medical career is limited. Difficulties associated with pregnancy and childbearing during training include intense workload, staffing shortages, time commitment, health concerns, high stress levels, poor lactation support, limited mentorship, and limited financial compensation. (4.5).  One contributory aspect is the change in modern family structure and matriculation of females into medical training: traditional work hours (60—90 hours) and sacrifice expected within a medical career may no longer be compatible with the current workforce and personal values (6,7). This had led to increasing tension for those wishing to family build and parent during training.</a:t>
            </a:r>
          </a:p>
          <a:p>
            <a:endParaRPr lang="en-US" dirty="0"/>
          </a:p>
        </p:txBody>
      </p:sp>
    </p:spTree>
    <p:extLst>
      <p:ext uri="{BB962C8B-B14F-4D97-AF65-F5344CB8AC3E}">
        <p14:creationId xmlns:p14="http://schemas.microsoft.com/office/powerpoint/2010/main" val="507824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EF8F4-2531-DCDC-E748-1BFFB9A29656}"/>
              </a:ext>
            </a:extLst>
          </p:cNvPr>
          <p:cNvSpPr>
            <a:spLocks noGrp="1"/>
          </p:cNvSpPr>
          <p:nvPr>
            <p:ph type="title"/>
          </p:nvPr>
        </p:nvSpPr>
        <p:spPr>
          <a:xfrm>
            <a:off x="1141413" y="609600"/>
            <a:ext cx="9905998" cy="1310640"/>
          </a:xfrm>
        </p:spPr>
        <p:txBody>
          <a:bodyPr>
            <a:normAutofit/>
          </a:bodyPr>
          <a:lstStyle/>
          <a:p>
            <a:r>
              <a:rPr lang="en-US" sz="2000"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t>Final para of the Introduction’s rhetorical function:</a:t>
            </a:r>
            <a:br>
              <a:rPr lang="en-US" sz="2000"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br>
            <a:br>
              <a:rPr lang="en-US" sz="2000"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br>
            <a:r>
              <a:rPr lang="en-US" sz="2000"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i="1"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t>Describes the study and states its purpose or aim.</a:t>
            </a:r>
            <a:br>
              <a:rPr lang="en-US" sz="2000" i="1" kern="1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br>
            <a:endParaRPr lang="en-US" sz="2000" i="1" dirty="0">
              <a:solidFill>
                <a:schemeClr val="accent5"/>
              </a:solidFill>
            </a:endParaRPr>
          </a:p>
        </p:txBody>
      </p:sp>
      <p:sp>
        <p:nvSpPr>
          <p:cNvPr id="3" name="Content Placeholder 2">
            <a:extLst>
              <a:ext uri="{FF2B5EF4-FFF2-40B4-BE49-F238E27FC236}">
                <a16:creationId xmlns:a16="http://schemas.microsoft.com/office/drawing/2014/main" id="{4C59A54E-37DF-0C78-1A1D-A57B141ADC74}"/>
              </a:ext>
            </a:extLst>
          </p:cNvPr>
          <p:cNvSpPr>
            <a:spLocks noGrp="1"/>
          </p:cNvSpPr>
          <p:nvPr>
            <p:ph idx="1"/>
          </p:nvPr>
        </p:nvSpPr>
        <p:spPr>
          <a:xfrm>
            <a:off x="1141413" y="2096589"/>
            <a:ext cx="9905998" cy="3694611"/>
          </a:xfrm>
        </p:spPr>
        <p:txBody>
          <a:bodyPr/>
          <a:lstStyle/>
          <a:p>
            <a:pPr marL="0" indent="0">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Looking Back at 3</a:t>
            </a:r>
            <a:r>
              <a:rPr lang="en-US" sz="1600" kern="100" baseline="30000" dirty="0">
                <a:effectLst/>
                <a:latin typeface="Times New Roman" panose="02020603050405020304" pitchFamily="18" charset="0"/>
                <a:ea typeface="Aptos" panose="020B0004020202020204" pitchFamily="34" charset="0"/>
                <a:cs typeface="Times New Roman" panose="02020603050405020304" pitchFamily="18" charset="0"/>
              </a:rPr>
              <a:t>rd</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paragraph (or end of the Introduction): </a:t>
            </a:r>
            <a:b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br>
            <a:b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Despite adequate financial parental leave support for residents in Ontario, Canda (which is a major barrier described in other countries), a large population-based study demonstrated that physicians in Ontario delay reproduction during training (1). The aim of this study was to understand what factors play a role in the decision on when or whether to family build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i.e</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family planning) among residents or fellows.  With a broad goal of understanding how to guide further advocacy and systemic change, we qualitatively characterized the experiences of trainees across various specialties and explored their thoughts regarding family building, access to family planning supports, workplace culture, and attitudes toward family planning.</a:t>
            </a:r>
          </a:p>
          <a:p>
            <a:endParaRPr lang="en-US" dirty="0"/>
          </a:p>
        </p:txBody>
      </p:sp>
    </p:spTree>
    <p:extLst>
      <p:ext uri="{BB962C8B-B14F-4D97-AF65-F5344CB8AC3E}">
        <p14:creationId xmlns:p14="http://schemas.microsoft.com/office/powerpoint/2010/main" val="263265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8A9C-7E3E-DF69-FDAC-0480C81D5EAF}"/>
              </a:ext>
            </a:extLst>
          </p:cNvPr>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To Recap: the 3 “Jobs” of Intros</a:t>
            </a:r>
          </a:p>
        </p:txBody>
      </p:sp>
      <p:sp>
        <p:nvSpPr>
          <p:cNvPr id="3" name="Content Placeholder 2">
            <a:extLst>
              <a:ext uri="{FF2B5EF4-FFF2-40B4-BE49-F238E27FC236}">
                <a16:creationId xmlns:a16="http://schemas.microsoft.com/office/drawing/2014/main" id="{97D50A37-07F5-FE92-5085-71D0FE59F959}"/>
              </a:ext>
            </a:extLst>
          </p:cNvPr>
          <p:cNvSpPr>
            <a:spLocks noGrp="1"/>
          </p:cNvSpPr>
          <p:nvPr>
            <p:ph idx="1"/>
          </p:nvPr>
        </p:nvSpPr>
        <p:spPr/>
        <p:txBody>
          <a:bodyPr/>
          <a:lstStyle/>
          <a:p>
            <a:pPr marL="0" marR="0" indent="0">
              <a:lnSpc>
                <a:spcPct val="115000"/>
              </a:lnSpc>
              <a:spcBef>
                <a:spcPts val="0"/>
              </a:spcBef>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1. Describes the topic to show the problem with it / why it matters</a:t>
            </a: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2. Provides relevant context for the topic</a:t>
            </a: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3. Describes the study and states its purpose or aim</a:t>
            </a: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When well written, the first and second parts “create a warrant” for the third part. </a:t>
            </a:r>
            <a:endParaRPr lang="en-US" sz="1800" dirty="0"/>
          </a:p>
        </p:txBody>
      </p:sp>
    </p:spTree>
    <p:extLst>
      <p:ext uri="{BB962C8B-B14F-4D97-AF65-F5344CB8AC3E}">
        <p14:creationId xmlns:p14="http://schemas.microsoft.com/office/powerpoint/2010/main" val="3608420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3ECC9-5CC3-9CE7-6A8A-001D6BF1511E}"/>
              </a:ext>
            </a:extLst>
          </p:cNvPr>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Need A Different metaphor?</a:t>
            </a:r>
          </a:p>
        </p:txBody>
      </p:sp>
      <p:sp>
        <p:nvSpPr>
          <p:cNvPr id="3" name="Content Placeholder 2">
            <a:extLst>
              <a:ext uri="{FF2B5EF4-FFF2-40B4-BE49-F238E27FC236}">
                <a16:creationId xmlns:a16="http://schemas.microsoft.com/office/drawing/2014/main" id="{1C8435A4-A045-25CC-FFAE-C67B99CFEF67}"/>
              </a:ext>
            </a:extLst>
          </p:cNvPr>
          <p:cNvSpPr>
            <a:spLocks noGrp="1"/>
          </p:cNvSpPr>
          <p:nvPr>
            <p:ph idx="1"/>
          </p:nvPr>
        </p:nvSpPr>
        <p:spPr/>
        <p:txBody>
          <a:bodyPr/>
          <a:lstStyle/>
          <a:p>
            <a:pPr marL="0" indent="0">
              <a:buNone/>
            </a:pPr>
            <a:r>
              <a:rPr lang="en-US" sz="1800" dirty="0">
                <a:latin typeface="Times New Roman" panose="02020603050405020304" pitchFamily="18" charset="0"/>
                <a:cs typeface="Times New Roman" panose="02020603050405020304" pitchFamily="18" charset="0"/>
              </a:rPr>
              <a:t>Try the Keyhole metaphor for the Introduction</a:t>
            </a:r>
          </a:p>
          <a:p>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literature review is shaping a space (the keyhole) </a:t>
            </a:r>
            <a:b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that perfectly fits the study (the key)</a:t>
            </a:r>
          </a:p>
          <a:p>
            <a:endParaRPr lang="en-US" dirty="0"/>
          </a:p>
        </p:txBody>
      </p:sp>
    </p:spTree>
    <p:extLst>
      <p:ext uri="{BB962C8B-B14F-4D97-AF65-F5344CB8AC3E}">
        <p14:creationId xmlns:p14="http://schemas.microsoft.com/office/powerpoint/2010/main" val="68530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68E2-4BF0-A8B9-F0B3-CFB321FC1C8F}"/>
              </a:ext>
            </a:extLst>
          </p:cNvPr>
          <p:cNvSpPr>
            <a:spLocks noGrp="1"/>
          </p:cNvSpPr>
          <p:nvPr>
            <p:ph type="title"/>
          </p:nvPr>
        </p:nvSpPr>
        <p:spPr/>
        <p:txBody>
          <a:bodyPr>
            <a:normAutofit/>
          </a:bodyPr>
          <a:lstStyle/>
          <a:p>
            <a:r>
              <a:rPr lang="en-US" sz="2800" dirty="0">
                <a:solidFill>
                  <a:schemeClr val="accent5"/>
                </a:solidFill>
                <a:latin typeface="Times New Roman" panose="02020603050405020304" pitchFamily="18" charset="0"/>
                <a:cs typeface="Times New Roman" panose="02020603050405020304" pitchFamily="18" charset="0"/>
              </a:rPr>
              <a:t>Writing as an Iterative Process</a:t>
            </a:r>
          </a:p>
        </p:txBody>
      </p:sp>
      <p:sp>
        <p:nvSpPr>
          <p:cNvPr id="3" name="Content Placeholder 2">
            <a:extLst>
              <a:ext uri="{FF2B5EF4-FFF2-40B4-BE49-F238E27FC236}">
                <a16:creationId xmlns:a16="http://schemas.microsoft.com/office/drawing/2014/main" id="{93979BFE-2888-8C8A-4988-BA8F7D03F7FD}"/>
              </a:ext>
            </a:extLst>
          </p:cNvPr>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Writing’s not Just “Writing it Up”</a:t>
            </a:r>
          </a:p>
          <a:p>
            <a:r>
              <a:rPr lang="en-US" sz="1800" dirty="0">
                <a:latin typeface="Times New Roman" panose="02020603050405020304" pitchFamily="18" charset="0"/>
                <a:cs typeface="Times New Roman" panose="02020603050405020304" pitchFamily="18" charset="0"/>
              </a:rPr>
              <a:t>Integrate  Writing into all stages (Always be writing)</a:t>
            </a:r>
          </a:p>
          <a:p>
            <a:r>
              <a:rPr lang="en-US" sz="1800" dirty="0">
                <a:latin typeface="Times New Roman" panose="02020603050405020304" pitchFamily="18" charset="0"/>
                <a:cs typeface="Times New Roman" panose="02020603050405020304" pitchFamily="18" charset="0"/>
              </a:rPr>
              <a:t>Free-write to explore and develop ideas  (5—10 minutes and “Go”!)</a:t>
            </a:r>
          </a:p>
          <a:p>
            <a:r>
              <a:rPr lang="en-US" sz="1800" dirty="0">
                <a:latin typeface="Times New Roman" panose="02020603050405020304" pitchFamily="18" charset="0"/>
                <a:cs typeface="Times New Roman" panose="02020603050405020304" pitchFamily="18" charset="0"/>
              </a:rPr>
              <a:t>link reading, writing with note-taking (problems, potentials of material)</a:t>
            </a:r>
          </a:p>
          <a:p>
            <a:r>
              <a:rPr lang="en-US" sz="1800" dirty="0">
                <a:latin typeface="Times New Roman" panose="02020603050405020304" pitchFamily="18" charset="0"/>
                <a:cs typeface="Times New Roman" panose="02020603050405020304" pitchFamily="18" charset="0"/>
              </a:rPr>
              <a:t>Good writing is almost always re-Writing (multiple passes are normal)</a:t>
            </a:r>
          </a:p>
        </p:txBody>
      </p:sp>
    </p:spTree>
    <p:extLst>
      <p:ext uri="{BB962C8B-B14F-4D97-AF65-F5344CB8AC3E}">
        <p14:creationId xmlns:p14="http://schemas.microsoft.com/office/powerpoint/2010/main" val="789364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D3F0-B695-0A13-A2BE-F30F5BCEDE4C}"/>
              </a:ext>
            </a:extLst>
          </p:cNvPr>
          <p:cNvSpPr>
            <a:spLocks noGrp="1"/>
          </p:cNvSpPr>
          <p:nvPr>
            <p:ph type="title"/>
          </p:nvPr>
        </p:nvSpPr>
        <p:spPr/>
        <p:txBody>
          <a:bodyPr>
            <a:normAutofit/>
          </a:bodyPr>
          <a:lstStyle/>
          <a:p>
            <a:r>
              <a:rPr lang="en-US" sz="2000" b="1" dirty="0">
                <a:solidFill>
                  <a:schemeClr val="accent5"/>
                </a:solidFill>
                <a:effectLst/>
                <a:latin typeface="Times New Roman" panose="02020603050405020304" pitchFamily="18" charset="0"/>
                <a:ea typeface="Aptos" panose="020B0004020202020204" pitchFamily="34" charset="0"/>
              </a:rPr>
              <a:t>The first Sentences carve Out a Rough space </a:t>
            </a:r>
            <a:br>
              <a:rPr lang="en-US" sz="2000" b="1" dirty="0">
                <a:solidFill>
                  <a:schemeClr val="accent5"/>
                </a:solidFill>
                <a:effectLst/>
                <a:latin typeface="Times New Roman" panose="02020603050405020304" pitchFamily="18" charset="0"/>
                <a:ea typeface="Aptos" panose="020B0004020202020204" pitchFamily="34" charset="0"/>
              </a:rPr>
            </a:br>
            <a:r>
              <a:rPr lang="en-US" sz="1800" b="1" i="1" dirty="0">
                <a:solidFill>
                  <a:schemeClr val="accent5"/>
                </a:solidFill>
                <a:effectLst/>
                <a:latin typeface="Times New Roman" panose="02020603050405020304" pitchFamily="18" charset="0"/>
                <a:ea typeface="Aptos" panose="020B0004020202020204" pitchFamily="34" charset="0"/>
              </a:rPr>
              <a:t>(the topic and problem with it)</a:t>
            </a:r>
            <a:br>
              <a:rPr lang="en-US" sz="1800" b="1" i="1" dirty="0">
                <a:solidFill>
                  <a:schemeClr val="accent5"/>
                </a:solidFill>
                <a:effectLst/>
                <a:latin typeface="Times New Roman" panose="02020603050405020304" pitchFamily="18" charset="0"/>
                <a:ea typeface="Aptos" panose="020B0004020202020204" pitchFamily="34" charset="0"/>
              </a:rPr>
            </a:br>
            <a:endParaRPr lang="en-US" sz="1800" b="1" i="1" dirty="0">
              <a:solidFill>
                <a:schemeClr val="accent5"/>
              </a:solidFill>
            </a:endParaRPr>
          </a:p>
        </p:txBody>
      </p:sp>
      <p:sp>
        <p:nvSpPr>
          <p:cNvPr id="3" name="Content Placeholder 2">
            <a:extLst>
              <a:ext uri="{FF2B5EF4-FFF2-40B4-BE49-F238E27FC236}">
                <a16:creationId xmlns:a16="http://schemas.microsoft.com/office/drawing/2014/main" id="{C4B86531-5706-1639-464F-DE1A5D95FE0B}"/>
              </a:ext>
            </a:extLst>
          </p:cNvPr>
          <p:cNvSpPr>
            <a:spLocks noGrp="1"/>
          </p:cNvSpPr>
          <p:nvPr>
            <p:ph idx="1"/>
          </p:nvPr>
        </p:nvSpPr>
        <p:spPr/>
        <p:txBody>
          <a:bodyPr/>
          <a:lstStyle/>
          <a:p>
            <a:pPr marL="0" indent="0">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Physicians often delay childbearing until the completion of postgraduate training. (1) Resident physicians are less likely than nonphysicians to have a child during their peak reproductive years (late 20s to early 30s). (1) Delaying childbearing can have significant consequences, including higher rates of infertility and age-related pregnancy complications. (2, 3).</a:t>
            </a:r>
          </a:p>
          <a:p>
            <a:endParaRPr lang="en-US" dirty="0"/>
          </a:p>
        </p:txBody>
      </p:sp>
    </p:spTree>
    <p:extLst>
      <p:ext uri="{BB962C8B-B14F-4D97-AF65-F5344CB8AC3E}">
        <p14:creationId xmlns:p14="http://schemas.microsoft.com/office/powerpoint/2010/main" val="896353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E15CC-4C0A-CED5-E173-C0BB320F5BCD}"/>
              </a:ext>
            </a:extLst>
          </p:cNvPr>
          <p:cNvSpPr>
            <a:spLocks noGrp="1"/>
          </p:cNvSpPr>
          <p:nvPr>
            <p:ph type="title"/>
          </p:nvPr>
        </p:nvSpPr>
        <p:spPr/>
        <p:txBody>
          <a:bodyPr>
            <a:normAutofit/>
          </a:bodyPr>
          <a:lstStyle/>
          <a:p>
            <a:r>
              <a:rPr lang="en-US" sz="18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t>facts about context Then chisel the edges of that space </a:t>
            </a:r>
            <a:br>
              <a:rPr lang="en-US" sz="18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br>
            <a:r>
              <a:rPr lang="en-US" sz="1800" dirty="0">
                <a:solidFill>
                  <a:schemeClr val="accent5"/>
                </a:solidFill>
                <a:effectLst/>
                <a:latin typeface="Times New Roman" panose="02020603050405020304" pitchFamily="18" charset="0"/>
                <a:ea typeface="Aptos" panose="020B0004020202020204" pitchFamily="34" charset="0"/>
                <a:cs typeface="Times New Roman" panose="02020603050405020304" pitchFamily="18" charset="0"/>
              </a:rPr>
              <a:t>So it fits only one thing: The Key</a:t>
            </a:r>
            <a:endParaRPr lang="en-US" sz="1800" dirty="0">
              <a:solidFill>
                <a:schemeClr val="accent5"/>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6DD1FC-EC82-8FEE-882F-DB951CD7BC6E}"/>
              </a:ext>
            </a:extLst>
          </p:cNvPr>
          <p:cNvSpPr>
            <a:spLocks noGrp="1"/>
          </p:cNvSpPr>
          <p:nvPr>
            <p:ph idx="1"/>
          </p:nvPr>
        </p:nvSpPr>
        <p:spPr/>
        <p:txBody>
          <a:bodyPr>
            <a:normAutofit/>
          </a:bodyPr>
          <a:lstStyle/>
          <a:p>
            <a:pPr marL="0" indent="0">
              <a:buNone/>
            </a:pPr>
            <a:r>
              <a:rPr lang="en-US" sz="1600" b="1" i="1" dirty="0">
                <a:latin typeface="Times New Roman" panose="02020603050405020304" pitchFamily="18" charset="0"/>
                <a:cs typeface="Times New Roman" panose="02020603050405020304" pitchFamily="18" charset="0"/>
              </a:rPr>
              <a:t>para 3 is the Key that Fits the Keyhole of paras 1 and 2.</a:t>
            </a:r>
          </a:p>
          <a:p>
            <a:pPr marL="0" indent="0">
              <a:buNone/>
            </a:pPr>
            <a:r>
              <a:rPr lang="en-US" sz="1600" dirty="0">
                <a:effectLst/>
                <a:latin typeface="Times New Roman" panose="02020603050405020304" pitchFamily="18" charset="0"/>
                <a:ea typeface="Aptos" panose="020B0004020202020204" pitchFamily="34" charset="0"/>
                <a:cs typeface="Times New Roman" panose="02020603050405020304" pitchFamily="18" charset="0"/>
              </a:rPr>
              <a:t>Despite adequate financial parental leave support for residents in Ontario, Canda (which is a major barrier described in other countries), a large population-based study demonstrated that physicians in Ontario delay reproduction during training (1). The aim of this study was to understand what factors play a role in the decision on when or whether to family build (</a:t>
            </a:r>
            <a:r>
              <a:rPr lang="en-US" sz="1600" dirty="0" err="1">
                <a:effectLst/>
                <a:latin typeface="Times New Roman" panose="02020603050405020304" pitchFamily="18" charset="0"/>
                <a:ea typeface="Aptos" panose="020B0004020202020204" pitchFamily="34" charset="0"/>
                <a:cs typeface="Times New Roman" panose="02020603050405020304" pitchFamily="18" charset="0"/>
              </a:rPr>
              <a:t>i.e</a:t>
            </a:r>
            <a:r>
              <a:rPr lang="en-US" sz="1600" dirty="0">
                <a:effectLst/>
                <a:latin typeface="Times New Roman" panose="02020603050405020304" pitchFamily="18" charset="0"/>
                <a:ea typeface="Aptos" panose="020B0004020202020204" pitchFamily="34" charset="0"/>
                <a:cs typeface="Times New Roman" panose="02020603050405020304" pitchFamily="18" charset="0"/>
              </a:rPr>
              <a:t>, family planning) among residents or fellows.  With a broad goal of understanding how to guide further advocacy and systemic change, we qualitatively characterized the experiences of trainees across various specialties and explored their thoughts regarding family building, access to family planning supports, workplace culture, and attitudes toward family planning</a:t>
            </a:r>
            <a:r>
              <a:rPr lang="en-US" sz="1600" dirty="0">
                <a:effectLst/>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602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162D-1B13-3EDE-43DC-0C98DC9C6328}"/>
              </a:ext>
            </a:extLst>
          </p:cNvPr>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Final  Thoughts  for  Today</a:t>
            </a:r>
          </a:p>
        </p:txBody>
      </p:sp>
      <p:sp>
        <p:nvSpPr>
          <p:cNvPr id="3" name="Content Placeholder 2">
            <a:extLst>
              <a:ext uri="{FF2B5EF4-FFF2-40B4-BE49-F238E27FC236}">
                <a16:creationId xmlns:a16="http://schemas.microsoft.com/office/drawing/2014/main" id="{EC12D4EB-92DC-1CDB-39C8-5705CF5C8FBB}"/>
              </a:ext>
            </a:extLst>
          </p:cNvPr>
          <p:cNvSpPr>
            <a:spLocks noGrp="1"/>
          </p:cNvSpPr>
          <p:nvPr>
            <p:ph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The actual Introduction we should dissected was very polished</a:t>
            </a:r>
          </a:p>
          <a:p>
            <a:pPr marL="0" indent="0">
              <a:buNone/>
            </a:pPr>
            <a:r>
              <a:rPr lang="en-US" sz="1800" dirty="0">
                <a:latin typeface="Times New Roman" panose="02020603050405020304" pitchFamily="18" charset="0"/>
                <a:cs typeface="Times New Roman" panose="02020603050405020304" pitchFamily="18" charset="0"/>
              </a:rPr>
              <a:t>Don’t worry if your first draft doesn’t read like that!</a:t>
            </a:r>
          </a:p>
          <a:p>
            <a:pPr marL="0" indent="0">
              <a:buNone/>
            </a:pPr>
            <a:r>
              <a:rPr lang="en-US" sz="1800" dirty="0">
                <a:latin typeface="Times New Roman" panose="02020603050405020304" pitchFamily="18" charset="0"/>
                <a:cs typeface="Times New Roman" panose="02020603050405020304" pitchFamily="18" charset="0"/>
              </a:rPr>
              <a:t>It’s OK to Let the draft Be Baggy and Loose, initially:  just get words on the page</a:t>
            </a:r>
          </a:p>
          <a:p>
            <a:pPr marL="0" indent="0">
              <a:buNone/>
            </a:pPr>
            <a:r>
              <a:rPr lang="en-US" sz="1800" dirty="0">
                <a:latin typeface="Times New Roman" panose="02020603050405020304" pitchFamily="18" charset="0"/>
                <a:cs typeface="Times New Roman" panose="02020603050405020304" pitchFamily="18" charset="0"/>
              </a:rPr>
              <a:t>Then, in later rounds, tighten and trim (and I’m happy to help with that)</a:t>
            </a:r>
          </a:p>
        </p:txBody>
      </p:sp>
    </p:spTree>
    <p:extLst>
      <p:ext uri="{BB962C8B-B14F-4D97-AF65-F5344CB8AC3E}">
        <p14:creationId xmlns:p14="http://schemas.microsoft.com/office/powerpoint/2010/main" val="297038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9AFA-DE90-DF67-1CCF-39A35DAB08E1}"/>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Robert </a:t>
            </a:r>
            <a:r>
              <a:rPr lang="en-US" sz="2800" dirty="0" err="1">
                <a:latin typeface="Times New Roman" panose="02020603050405020304" pitchFamily="18" charset="0"/>
                <a:cs typeface="Times New Roman" panose="02020603050405020304" pitchFamily="18" charset="0"/>
              </a:rPr>
              <a:t>Boice</a:t>
            </a:r>
            <a:r>
              <a:rPr lang="en-US" sz="2800" dirty="0">
                <a:latin typeface="Times New Roman" panose="02020603050405020304" pitchFamily="18" charset="0"/>
                <a:cs typeface="Times New Roman" panose="02020603050405020304" pitchFamily="18" charset="0"/>
              </a:rPr>
              <a:t> on Academics’ Writing Process</a:t>
            </a:r>
          </a:p>
        </p:txBody>
      </p:sp>
      <p:sp>
        <p:nvSpPr>
          <p:cNvPr id="3" name="Content Placeholder 2">
            <a:extLst>
              <a:ext uri="{FF2B5EF4-FFF2-40B4-BE49-F238E27FC236}">
                <a16:creationId xmlns:a16="http://schemas.microsoft.com/office/drawing/2014/main" id="{12E2FC73-DA8C-8B7C-1A0D-6CEBD31831CE}"/>
              </a:ext>
            </a:extLst>
          </p:cNvPr>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For peak productivity, frequent and relatively brief writing sessions work best</a:t>
            </a:r>
          </a:p>
          <a:p>
            <a:r>
              <a:rPr lang="en-US" sz="1800" dirty="0">
                <a:latin typeface="Times New Roman" panose="02020603050405020304" pitchFamily="18" charset="0"/>
                <a:cs typeface="Times New Roman" panose="02020603050405020304" pitchFamily="18" charset="0"/>
              </a:rPr>
              <a:t>Need a habit of regular research / writing times</a:t>
            </a:r>
          </a:p>
          <a:p>
            <a:r>
              <a:rPr lang="en-US" sz="1800" dirty="0">
                <a:latin typeface="Times New Roman" panose="02020603050405020304" pitchFamily="18" charset="0"/>
                <a:cs typeface="Times New Roman" panose="02020603050405020304" pitchFamily="18" charset="0"/>
              </a:rPr>
              <a:t>“Start before you’re ready”</a:t>
            </a:r>
          </a:p>
          <a:p>
            <a:r>
              <a:rPr lang="en-US" sz="1800" dirty="0">
                <a:latin typeface="Times New Roman" panose="02020603050405020304" pitchFamily="18" charset="0"/>
                <a:cs typeface="Times New Roman" panose="02020603050405020304" pitchFamily="18" charset="0"/>
              </a:rPr>
              <a:t> “Stop before you’re Done” </a:t>
            </a:r>
          </a:p>
          <a:p>
            <a:r>
              <a:rPr lang="en-US" sz="1800" dirty="0">
                <a:latin typeface="Times New Roman" panose="02020603050405020304" pitchFamily="18" charset="0"/>
                <a:cs typeface="Times New Roman" panose="02020603050405020304" pitchFamily="18" charset="0"/>
              </a:rPr>
              <a:t> “Repeat!”</a:t>
            </a:r>
          </a:p>
        </p:txBody>
      </p:sp>
    </p:spTree>
    <p:extLst>
      <p:ext uri="{BB962C8B-B14F-4D97-AF65-F5344CB8AC3E}">
        <p14:creationId xmlns:p14="http://schemas.microsoft.com/office/powerpoint/2010/main" val="178435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16EC-2759-8B5D-9085-D11F62CC11CF}"/>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Best </a:t>
            </a:r>
            <a:r>
              <a:rPr lang="en-US" sz="2800" dirty="0" err="1">
                <a:latin typeface="Times New Roman" panose="02020603050405020304" pitchFamily="18" charset="0"/>
                <a:cs typeface="Times New Roman" panose="02020603050405020304" pitchFamily="18" charset="0"/>
              </a:rPr>
              <a:t>Boice</a:t>
            </a:r>
            <a:r>
              <a:rPr lang="en-US" sz="2800" dirty="0">
                <a:latin typeface="Times New Roman" panose="02020603050405020304" pitchFamily="18" charset="0"/>
                <a:cs typeface="Times New Roman" panose="02020603050405020304" pitchFamily="18" charset="0"/>
              </a:rPr>
              <a:t> Books</a:t>
            </a:r>
          </a:p>
        </p:txBody>
      </p:sp>
      <p:sp>
        <p:nvSpPr>
          <p:cNvPr id="3" name="Content Placeholder 2">
            <a:extLst>
              <a:ext uri="{FF2B5EF4-FFF2-40B4-BE49-F238E27FC236}">
                <a16:creationId xmlns:a16="http://schemas.microsoft.com/office/drawing/2014/main" id="{DBEC542B-C55B-AD09-F0A3-161EECB236D2}"/>
              </a:ext>
            </a:extLst>
          </p:cNvPr>
          <p:cNvSpPr>
            <a:spLocks noGrp="1"/>
          </p:cNvSpPr>
          <p:nvPr>
            <p:ph idx="1"/>
          </p:nvPr>
        </p:nvSpPr>
        <p:spPr/>
        <p:txBody>
          <a:bodyPr/>
          <a:lstStyle/>
          <a:p>
            <a:pPr marL="0" indent="0">
              <a:buNone/>
            </a:pPr>
            <a:r>
              <a:rPr lang="en-US" i="1" dirty="0">
                <a:solidFill>
                  <a:schemeClr val="accent5"/>
                </a:solidFill>
                <a:latin typeface="Times New Roman" panose="02020603050405020304" pitchFamily="18" charset="0"/>
                <a:cs typeface="Times New Roman" panose="02020603050405020304" pitchFamily="18" charset="0"/>
              </a:rPr>
              <a:t>How Writers Journey to Comfort and Fluency </a:t>
            </a:r>
            <a:r>
              <a:rPr lang="en-US" dirty="0">
                <a:latin typeface="Times New Roman" panose="02020603050405020304" pitchFamily="18" charset="0"/>
                <a:cs typeface="Times New Roman" panose="02020603050405020304" pitchFamily="18" charset="0"/>
              </a:rPr>
              <a:t>(Praeger, 1994)</a:t>
            </a:r>
          </a:p>
          <a:p>
            <a:pPr marL="0" indent="0">
              <a:buNone/>
            </a:pP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i="1" dirty="0">
                <a:solidFill>
                  <a:schemeClr val="accent5"/>
                </a:solidFill>
                <a:latin typeface="Times New Roman" panose="02020603050405020304" pitchFamily="18" charset="0"/>
                <a:cs typeface="Times New Roman" panose="02020603050405020304" pitchFamily="18" charset="0"/>
              </a:rPr>
              <a:t>Professors as Writers </a:t>
            </a:r>
            <a:r>
              <a:rPr lang="en-US" dirty="0">
                <a:latin typeface="Times New Roman" panose="02020603050405020304" pitchFamily="18" charset="0"/>
                <a:cs typeface="Times New Roman" panose="02020603050405020304" pitchFamily="18" charset="0"/>
              </a:rPr>
              <a:t>(New Forums, 1990)</a:t>
            </a:r>
          </a:p>
        </p:txBody>
      </p:sp>
    </p:spTree>
    <p:extLst>
      <p:ext uri="{BB962C8B-B14F-4D97-AF65-F5344CB8AC3E}">
        <p14:creationId xmlns:p14="http://schemas.microsoft.com/office/powerpoint/2010/main" val="291935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F98E-EF8E-AC43-4170-649432C42AD6}"/>
              </a:ext>
            </a:extLst>
          </p:cNvPr>
          <p:cNvSpPr>
            <a:spLocks noGrp="1"/>
          </p:cNvSpPr>
          <p:nvPr>
            <p:ph type="title"/>
          </p:nvPr>
        </p:nvSpPr>
        <p:spPr/>
        <p:txBody>
          <a:bodyPr>
            <a:normAutofit/>
          </a:bodyPr>
          <a:lstStyle/>
          <a:p>
            <a:r>
              <a:rPr lang="en-US" sz="2400" i="1" dirty="0">
                <a:solidFill>
                  <a:schemeClr val="accent5"/>
                </a:solidFill>
                <a:latin typeface="Times New Roman" panose="02020603050405020304" pitchFamily="18" charset="0"/>
                <a:cs typeface="Times New Roman" panose="02020603050405020304" pitchFamily="18" charset="0"/>
              </a:rPr>
              <a:t>How  Successful Academics Write </a:t>
            </a:r>
            <a:br>
              <a:rPr lang="en-US" sz="2800" i="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(Helen </a:t>
            </a:r>
            <a:r>
              <a:rPr lang="en-US" sz="2000" dirty="0" err="1">
                <a:latin typeface="Times New Roman" panose="02020603050405020304" pitchFamily="18" charset="0"/>
                <a:cs typeface="Times New Roman" panose="02020603050405020304" pitchFamily="18" charset="0"/>
              </a:rPr>
              <a:t>SworD</a:t>
            </a:r>
            <a:r>
              <a:rPr lang="en-US" sz="2000" dirty="0">
                <a:latin typeface="Times New Roman" panose="02020603050405020304" pitchFamily="18" charset="0"/>
                <a:cs typeface="Times New Roman" panose="02020603050405020304" pitchFamily="18" charset="0"/>
              </a:rPr>
              <a:t>, Harvard UP, 2017)</a:t>
            </a:r>
          </a:p>
        </p:txBody>
      </p:sp>
      <p:sp>
        <p:nvSpPr>
          <p:cNvPr id="3" name="Content Placeholder 2">
            <a:extLst>
              <a:ext uri="{FF2B5EF4-FFF2-40B4-BE49-F238E27FC236}">
                <a16:creationId xmlns:a16="http://schemas.microsoft.com/office/drawing/2014/main" id="{38FA45CA-8A54-21DC-D4C7-A52A0E9826E8}"/>
              </a:ext>
            </a:extLst>
          </p:cNvPr>
          <p:cNvSpPr>
            <a:spLocks noGrp="1"/>
          </p:cNvSpPr>
          <p:nvPr>
            <p:ph idx="1"/>
          </p:nvPr>
        </p:nvSpPr>
        <p:spPr/>
        <p:txBody>
          <a:bodyPr>
            <a:normAutofit/>
          </a:bodyPr>
          <a:lstStyle/>
          <a:p>
            <a:pPr marL="0" indent="0">
              <a:buNone/>
            </a:pPr>
            <a:r>
              <a:rPr lang="en-US" sz="1800" dirty="0" err="1">
                <a:latin typeface="Times New Roman" panose="02020603050405020304" pitchFamily="18" charset="0"/>
                <a:cs typeface="Times New Roman" panose="02020603050405020304" pitchFamily="18" charset="0"/>
              </a:rPr>
              <a:t>Boice’s</a:t>
            </a:r>
            <a:r>
              <a:rPr lang="en-US" sz="1800" dirty="0">
                <a:latin typeface="Times New Roman" panose="02020603050405020304" pitchFamily="18" charset="0"/>
                <a:cs typeface="Times New Roman" panose="02020603050405020304" pitchFamily="18" charset="0"/>
              </a:rPr>
              <a:t> rules (and most professional writing advice) too prescriptive</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Surveyed over 1,000 academics and interviewed 100</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found great variety in ways of approaching writing among productive authors</a:t>
            </a:r>
          </a:p>
        </p:txBody>
      </p:sp>
    </p:spTree>
    <p:extLst>
      <p:ext uri="{BB962C8B-B14F-4D97-AF65-F5344CB8AC3E}">
        <p14:creationId xmlns:p14="http://schemas.microsoft.com/office/powerpoint/2010/main" val="223366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F75E-A00B-682A-2F16-76DAA7FE24A3}"/>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Take-Aways  from  Sword’s  </a:t>
            </a:r>
            <a:r>
              <a:rPr lang="en-US" sz="2800" dirty="0" err="1">
                <a:latin typeface="Times New Roman" panose="02020603050405020304" pitchFamily="18" charset="0"/>
                <a:cs typeface="Times New Roman" panose="02020603050405020304" pitchFamily="18" charset="0"/>
              </a:rPr>
              <a:t>WorK</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8389A6-3912-B832-06A9-F0052CAC778D}"/>
              </a:ext>
            </a:extLst>
          </p:cNvPr>
          <p:cNvSpPr>
            <a:spLocks noGrp="1"/>
          </p:cNvSpPr>
          <p:nvPr>
            <p:ph idx="1"/>
          </p:nvPr>
        </p:nvSpPr>
        <p:spPr/>
        <p:txBody>
          <a:bodyPr/>
          <a:lstStyle/>
          <a:p>
            <a:pPr marL="0" indent="0">
              <a:buNone/>
            </a:pPr>
            <a:r>
              <a:rPr lang="en-US" sz="1800" dirty="0">
                <a:latin typeface="Times New Roman" panose="02020603050405020304" pitchFamily="18" charset="0"/>
                <a:cs typeface="Times New Roman" panose="02020603050405020304" pitchFamily="18" charset="0"/>
              </a:rPr>
              <a:t>establish routine but experiment to find what work for you</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Own your identity as a writer: Focus on the craft and skills</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be social around your writing: talk about it</a:t>
            </a:r>
          </a:p>
          <a:p>
            <a:endParaRPr lang="en-US" dirty="0"/>
          </a:p>
        </p:txBody>
      </p:sp>
    </p:spTree>
    <p:extLst>
      <p:ext uri="{BB962C8B-B14F-4D97-AF65-F5344CB8AC3E}">
        <p14:creationId xmlns:p14="http://schemas.microsoft.com/office/powerpoint/2010/main" val="163632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F75E-A00B-682A-2F16-76DAA7FE24A3}"/>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Finding Focus, Research on Attention</a:t>
            </a:r>
          </a:p>
        </p:txBody>
      </p:sp>
      <p:sp>
        <p:nvSpPr>
          <p:cNvPr id="3" name="Content Placeholder 2">
            <a:extLst>
              <a:ext uri="{FF2B5EF4-FFF2-40B4-BE49-F238E27FC236}">
                <a16:creationId xmlns:a16="http://schemas.microsoft.com/office/drawing/2014/main" id="{DB8389A6-3912-B832-06A9-F0052CAC778D}"/>
              </a:ext>
            </a:extLst>
          </p:cNvPr>
          <p:cNvSpPr>
            <a:spLocks noGrp="1"/>
          </p:cNvSpPr>
          <p:nvPr>
            <p:ph idx="1"/>
          </p:nvPr>
        </p:nvSpPr>
        <p:spPr/>
        <p:txBody>
          <a:bodyPr>
            <a:normAutofit/>
          </a:bodyPr>
          <a:lstStyle/>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Gloria Mark’s synthesis of her career of psychological research:</a:t>
            </a:r>
            <a:endParaRPr lang="en-US" sz="1800" i="1" dirty="0">
              <a:latin typeface="Times New Roman" panose="02020603050405020304" pitchFamily="18" charset="0"/>
              <a:cs typeface="Times New Roman" panose="02020603050405020304" pitchFamily="18" charset="0"/>
            </a:endParaRPr>
          </a:p>
          <a:p>
            <a:pPr marL="0" indent="0">
              <a:buNone/>
            </a:pPr>
            <a:r>
              <a:rPr lang="en-US" sz="1800" i="1" dirty="0">
                <a:solidFill>
                  <a:schemeClr val="accent5"/>
                </a:solidFill>
                <a:latin typeface="Times New Roman" panose="02020603050405020304" pitchFamily="18" charset="0"/>
                <a:cs typeface="Times New Roman" panose="02020603050405020304" pitchFamily="18" charset="0"/>
              </a:rPr>
              <a:t>Attention Span </a:t>
            </a:r>
            <a:r>
              <a:rPr lang="en-US" sz="1800" dirty="0">
                <a:latin typeface="Times New Roman" panose="02020603050405020304" pitchFamily="18" charset="0"/>
                <a:cs typeface="Times New Roman" panose="02020603050405020304" pitchFamily="18" charset="0"/>
              </a:rPr>
              <a:t>(Hanover Square press, 2023</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Hear her interview on Ezra Klein’s podcast: </a:t>
            </a:r>
            <a:r>
              <a:rPr lang="en-US" sz="1800" dirty="0">
                <a:latin typeface="Times New Roman" panose="02020603050405020304" pitchFamily="18" charset="0"/>
                <a:cs typeface="Times New Roman" panose="02020603050405020304" pitchFamily="18" charset="0"/>
                <a:hlinkClick r:id="rId2"/>
              </a:rPr>
              <a:t>https://www.nytimes.com/2024/01/05/opinion/ezra-klein-podcast-gloria-mark.html</a:t>
            </a:r>
            <a:endParaRPr lang="en-US" sz="1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4588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9FB4-411A-A97E-4AFB-05C25FDB0C79}"/>
              </a:ext>
            </a:extLst>
          </p:cNvPr>
          <p:cNvSpPr>
            <a:spLocks noGrp="1"/>
          </p:cNvSpPr>
          <p:nvPr>
            <p:ph type="title"/>
          </p:nvPr>
        </p:nvSpPr>
        <p:spPr>
          <a:xfrm>
            <a:off x="1300110" y="874096"/>
            <a:ext cx="9905998" cy="1905000"/>
          </a:xfrm>
        </p:spPr>
        <p:txBody>
          <a:bodyPr>
            <a:normAutofit/>
          </a:bodyPr>
          <a:lstStyle/>
          <a:p>
            <a:r>
              <a:rPr lang="en-US" sz="2800" dirty="0">
                <a:latin typeface="Times New Roman" panose="02020603050405020304" pitchFamily="18" charset="0"/>
                <a:cs typeface="Times New Roman" panose="02020603050405020304" pitchFamily="18" charset="0"/>
              </a:rPr>
              <a:t>My  Tips  for  finding  focus</a:t>
            </a:r>
          </a:p>
        </p:txBody>
      </p:sp>
      <p:sp>
        <p:nvSpPr>
          <p:cNvPr id="3" name="Content Placeholder 2">
            <a:extLst>
              <a:ext uri="{FF2B5EF4-FFF2-40B4-BE49-F238E27FC236}">
                <a16:creationId xmlns:a16="http://schemas.microsoft.com/office/drawing/2014/main" id="{2801709F-438D-10F8-F07E-A6C42D9C4B1D}"/>
              </a:ext>
            </a:extLst>
          </p:cNvPr>
          <p:cNvSpPr>
            <a:spLocks noGrp="1"/>
          </p:cNvSpPr>
          <p:nvPr>
            <p:ph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No email or social media just before starting writing session</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Stop after 30 minutes to 90 minutes for a brain break (when you feel tired but not exhausted</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Replenish your Attention:   Alternate intellectual work with moving the body, doing rote tasks (like household chores) and sensory engagement (music, visual art)</a:t>
            </a:r>
          </a:p>
        </p:txBody>
      </p:sp>
    </p:spTree>
    <p:extLst>
      <p:ext uri="{BB962C8B-B14F-4D97-AF65-F5344CB8AC3E}">
        <p14:creationId xmlns:p14="http://schemas.microsoft.com/office/powerpoint/2010/main" val="4169311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655</TotalTime>
  <Words>2564</Words>
  <Application>Microsoft Macintosh PowerPoint</Application>
  <PresentationFormat>Widescreen</PresentationFormat>
  <Paragraphs>150</Paragraphs>
  <Slides>32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Century Gothic</vt:lpstr>
      <vt:lpstr>Times New Roman</vt:lpstr>
      <vt:lpstr>Mesh</vt:lpstr>
      <vt:lpstr>First Things First</vt:lpstr>
      <vt:lpstr>Today</vt:lpstr>
      <vt:lpstr>Writing as an Iterative Process</vt:lpstr>
      <vt:lpstr>Robert Boice on Academics’ Writing Process</vt:lpstr>
      <vt:lpstr>Best Boice Books</vt:lpstr>
      <vt:lpstr>How  Successful Academics Write  (Helen SworD, Harvard UP, 2017)</vt:lpstr>
      <vt:lpstr>Take-Aways  from  Sword’s  WorK</vt:lpstr>
      <vt:lpstr>Finding Focus, Research on Attention</vt:lpstr>
      <vt:lpstr>My  Tips  for  finding  focus</vt:lpstr>
      <vt:lpstr>Finding  A  Rhythm  That  Works for  you</vt:lpstr>
      <vt:lpstr>Day-Long Productive Writing Rhythm</vt:lpstr>
      <vt:lpstr>Tips to succeed, whatever your rhythm</vt:lpstr>
      <vt:lpstr>Efficient approach to Drafting</vt:lpstr>
      <vt:lpstr>IMRaD Sections of Articles:  Think of 3 Parts</vt:lpstr>
      <vt:lpstr>Consider Drafting in this order </vt:lpstr>
      <vt:lpstr>Resources to get you started </vt:lpstr>
      <vt:lpstr>To recap: First Steps</vt:lpstr>
      <vt:lpstr>Finally, today:  Rhetorical  Analysis  of  An  introduction</vt:lpstr>
      <vt:lpstr>Three parts or “jobs” of Introductions </vt:lpstr>
      <vt:lpstr>“Warrant” as  Metaphor</vt:lpstr>
      <vt:lpstr>   Resident and Fellow Perspectives on Family Planning and Building During Training  (E. Shirin Dason, et al, JAMA 2024: 7 (8).   </vt:lpstr>
      <vt:lpstr>Paragraph 2</vt:lpstr>
      <vt:lpstr>Paragraph 3, end of the Intro</vt:lpstr>
      <vt:lpstr> 1st paragraph’s rhetorical function:  Describes the topic in a way that shows the problem with it </vt:lpstr>
      <vt:lpstr>The second para’s rhetorical function:  Provides Relevant Context</vt:lpstr>
      <vt:lpstr>Relevant Context,  Looking back at Para 2     Shows the scope and significance of the problem    Points to possible reasons it exists now    Mentions other ways people have tried to address the problem</vt:lpstr>
      <vt:lpstr>Final para of the Introduction’s rhetorical function:   Describes the study and states its purpose or aim. </vt:lpstr>
      <vt:lpstr>To Recap: the 3 “Jobs” of Intros</vt:lpstr>
      <vt:lpstr>Need A Different metaphor?</vt:lpstr>
      <vt:lpstr>The first Sentences carve Out a Rough space  (the topic and problem with it) </vt:lpstr>
      <vt:lpstr>facts about context Then chisel the edges of that space   So it fits only one thing: The Key</vt:lpstr>
      <vt:lpstr>Final  Thoughts  for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40</cp:revision>
  <dcterms:created xsi:type="dcterms:W3CDTF">2024-09-15T17:38:00Z</dcterms:created>
  <dcterms:modified xsi:type="dcterms:W3CDTF">2024-09-18T15:10:42Z</dcterms:modified>
</cp:coreProperties>
</file>